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59" r:id="rId3"/>
    <p:sldId id="260" r:id="rId4"/>
    <p:sldId id="261" r:id="rId5"/>
    <p:sldId id="262" r:id="rId6"/>
    <p:sldId id="263" r:id="rId7"/>
    <p:sldId id="264" r:id="rId8"/>
    <p:sldId id="265" r:id="rId9"/>
    <p:sldId id="298" r:id="rId10"/>
    <p:sldId id="300" r:id="rId11"/>
    <p:sldId id="301" r:id="rId12"/>
    <p:sldId id="299" r:id="rId13"/>
    <p:sldId id="302"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320" r:id="rId31"/>
    <p:sldId id="321" r:id="rId32"/>
    <p:sldId id="322" r:id="rId33"/>
    <p:sldId id="323" r:id="rId34"/>
    <p:sldId id="324" r:id="rId35"/>
    <p:sldId id="325" r:id="rId36"/>
    <p:sldId id="326" r:id="rId37"/>
    <p:sldId id="327" r:id="rId38"/>
    <p:sldId id="329" r:id="rId39"/>
    <p:sldId id="330" r:id="rId40"/>
    <p:sldId id="295" r:id="rId41"/>
    <p:sldId id="296" r:id="rId42"/>
    <p:sldId id="297" r:id="rId43"/>
    <p:sldId id="33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90" autoAdjust="0"/>
  </p:normalViewPr>
  <p:slideViewPr>
    <p:cSldViewPr snapToGrid="0">
      <p:cViewPr varScale="1">
        <p:scale>
          <a:sx n="63" d="100"/>
          <a:sy n="63" d="100"/>
        </p:scale>
        <p:origin x="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4/24/2025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4105305" y="23290"/>
            <a:ext cx="4581236" cy="1107996"/>
          </a:xfrm>
          <a:prstGeom prst="rect">
            <a:avLst/>
          </a:prstGeom>
          <a:noFill/>
        </p:spPr>
        <p:txBody>
          <a:bodyPr wrap="square" rtlCol="0">
            <a:spAutoFit/>
          </a:bodyPr>
          <a:lstStyle/>
          <a:p>
            <a:r>
              <a:rPr lang="en-US" sz="6600" u="sng" dirty="0" smtClean="0">
                <a:latin typeface="Algerian" panose="04020705040A02060702" pitchFamily="82" charset="0"/>
              </a:rPr>
              <a:t>Welcome</a:t>
            </a:r>
            <a:endParaRPr lang="en-IN" sz="6600" u="sng" dirty="0">
              <a:latin typeface="Algerian" panose="04020705040A02060702" pitchFamily="82" charset="0"/>
            </a:endParaRPr>
          </a:p>
        </p:txBody>
      </p:sp>
      <p:sp>
        <p:nvSpPr>
          <p:cNvPr id="3" name="TextBox 2"/>
          <p:cNvSpPr txBox="1"/>
          <p:nvPr/>
        </p:nvSpPr>
        <p:spPr>
          <a:xfrm>
            <a:off x="1498159" y="1018058"/>
            <a:ext cx="1193671" cy="400110"/>
          </a:xfrm>
          <a:prstGeom prst="rect">
            <a:avLst/>
          </a:prstGeom>
          <a:noFill/>
        </p:spPr>
        <p:txBody>
          <a:bodyPr wrap="square" rtlCol="0">
            <a:spAutoFit/>
          </a:bodyPr>
          <a:lstStyle/>
          <a:p>
            <a:r>
              <a:rPr lang="en-US" sz="2000" dirty="0" smtClean="0">
                <a:latin typeface="Algerian" panose="04020705040A02060702" pitchFamily="82" charset="0"/>
              </a:rPr>
              <a:t>To</a:t>
            </a:r>
            <a:endParaRPr lang="en-IN" sz="2000" dirty="0">
              <a:latin typeface="Algerian" panose="04020705040A02060702" pitchFamily="82" charset="0"/>
            </a:endParaRPr>
          </a:p>
        </p:txBody>
      </p:sp>
      <p:sp>
        <p:nvSpPr>
          <p:cNvPr id="4" name="TextBox 3"/>
          <p:cNvSpPr txBox="1"/>
          <p:nvPr/>
        </p:nvSpPr>
        <p:spPr>
          <a:xfrm>
            <a:off x="1560531" y="1418168"/>
            <a:ext cx="3676073" cy="400110"/>
          </a:xfrm>
          <a:prstGeom prst="rect">
            <a:avLst/>
          </a:prstGeom>
          <a:noFill/>
        </p:spPr>
        <p:txBody>
          <a:bodyPr wrap="square" rtlCol="0">
            <a:spAutoFit/>
          </a:bodyPr>
          <a:lstStyle/>
          <a:p>
            <a:r>
              <a:rPr lang="en-US" sz="2000" dirty="0" smtClean="0">
                <a:latin typeface="Algerian" panose="04020705040A02060702" pitchFamily="82" charset="0"/>
              </a:rPr>
              <a:t>Project - 5</a:t>
            </a:r>
            <a:endParaRPr lang="en-IN" sz="2000" dirty="0">
              <a:latin typeface="Algerian" panose="04020705040A02060702" pitchFamily="82" charset="0"/>
            </a:endParaRPr>
          </a:p>
        </p:txBody>
      </p:sp>
      <p:sp>
        <p:nvSpPr>
          <p:cNvPr id="5" name="TextBox 4"/>
          <p:cNvSpPr txBox="1"/>
          <p:nvPr/>
        </p:nvSpPr>
        <p:spPr>
          <a:xfrm>
            <a:off x="1880169" y="2658891"/>
            <a:ext cx="9246743" cy="954107"/>
          </a:xfrm>
          <a:prstGeom prst="rect">
            <a:avLst/>
          </a:prstGeom>
          <a:noFill/>
        </p:spPr>
        <p:txBody>
          <a:bodyPr wrap="square" rtlCol="0">
            <a:spAutoFit/>
          </a:bodyPr>
          <a:lstStyle/>
          <a:p>
            <a:pPr algn="ctr"/>
            <a:r>
              <a:rPr lang="en-US" sz="2800" dirty="0">
                <a:latin typeface="Algerian" panose="04020705040A02060702" pitchFamily="82" charset="0"/>
              </a:rPr>
              <a:t>User Analytics in the Telecommunication Industry - Overview</a:t>
            </a:r>
            <a:r>
              <a:rPr lang="en-US" sz="2000" dirty="0">
                <a:latin typeface="Algerian" panose="04020705040A02060702" pitchFamily="82" charset="0"/>
              </a:rPr>
              <a:t> </a:t>
            </a:r>
            <a:endParaRPr lang="en-IN" sz="2000" dirty="0">
              <a:latin typeface="Algerian" panose="04020705040A02060702" pitchFamily="82" charset="0"/>
            </a:endParaRPr>
          </a:p>
        </p:txBody>
      </p:sp>
      <p:sp>
        <p:nvSpPr>
          <p:cNvPr id="7" name="TextBox 6"/>
          <p:cNvSpPr txBox="1"/>
          <p:nvPr/>
        </p:nvSpPr>
        <p:spPr>
          <a:xfrm>
            <a:off x="8686541" y="5767539"/>
            <a:ext cx="3713019" cy="400110"/>
          </a:xfrm>
          <a:prstGeom prst="rect">
            <a:avLst/>
          </a:prstGeom>
          <a:noFill/>
        </p:spPr>
        <p:txBody>
          <a:bodyPr wrap="square" rtlCol="0">
            <a:spAutoFit/>
          </a:bodyPr>
          <a:lstStyle/>
          <a:p>
            <a:r>
              <a:rPr lang="en-US" sz="2000" dirty="0" smtClean="0">
                <a:latin typeface="Algerian" panose="04020705040A02060702" pitchFamily="82" charset="0"/>
              </a:rPr>
              <a:t>Name </a:t>
            </a:r>
            <a:r>
              <a:rPr lang="en-US" sz="2000" dirty="0" smtClean="0">
                <a:latin typeface="Algerian" panose="04020705040A02060702" pitchFamily="82" charset="0"/>
              </a:rPr>
              <a:t>: </a:t>
            </a:r>
            <a:r>
              <a:rPr lang="en-US" sz="2000" dirty="0" err="1" smtClean="0">
                <a:latin typeface="Algerian" panose="04020705040A02060702" pitchFamily="82" charset="0"/>
              </a:rPr>
              <a:t>Nuvula</a:t>
            </a:r>
            <a:r>
              <a:rPr lang="en-US" sz="2000" dirty="0" smtClean="0">
                <a:latin typeface="Algerian" panose="04020705040A02060702" pitchFamily="82" charset="0"/>
              </a:rPr>
              <a:t> </a:t>
            </a:r>
            <a:r>
              <a:rPr lang="en-US" sz="2000" dirty="0" err="1" smtClean="0">
                <a:latin typeface="Algerian" panose="04020705040A02060702" pitchFamily="82" charset="0"/>
              </a:rPr>
              <a:t>rajani</a:t>
            </a:r>
            <a:endParaRPr lang="en-IN" sz="2000" dirty="0">
              <a:latin typeface="Algerian" panose="04020705040A02060702" pitchFamily="82" charset="0"/>
            </a:endParaRPr>
          </a:p>
        </p:txBody>
      </p:sp>
      <p:sp>
        <p:nvSpPr>
          <p:cNvPr id="8" name="TextBox 7"/>
          <p:cNvSpPr txBox="1"/>
          <p:nvPr/>
        </p:nvSpPr>
        <p:spPr>
          <a:xfrm>
            <a:off x="8962076" y="6199031"/>
            <a:ext cx="2974109" cy="400110"/>
          </a:xfrm>
          <a:prstGeom prst="rect">
            <a:avLst/>
          </a:prstGeom>
          <a:noFill/>
        </p:spPr>
        <p:txBody>
          <a:bodyPr wrap="square" rtlCol="0">
            <a:spAutoFit/>
          </a:bodyPr>
          <a:lstStyle/>
          <a:p>
            <a:r>
              <a:rPr lang="en-US" sz="2000" dirty="0" smtClean="0">
                <a:latin typeface="Algerian" panose="04020705040A02060702" pitchFamily="82" charset="0"/>
              </a:rPr>
              <a:t>Date – </a:t>
            </a:r>
            <a:r>
              <a:rPr lang="en-US" sz="2000" dirty="0" smtClean="0">
                <a:latin typeface="Algerian" panose="04020705040A02060702" pitchFamily="82" charset="0"/>
              </a:rPr>
              <a:t>24 </a:t>
            </a:r>
            <a:r>
              <a:rPr lang="en-US" sz="2000" dirty="0" smtClean="0">
                <a:latin typeface="Algerian" panose="04020705040A02060702" pitchFamily="82" charset="0"/>
              </a:rPr>
              <a:t>– </a:t>
            </a:r>
            <a:r>
              <a:rPr lang="en-US" sz="2000" dirty="0" smtClean="0">
                <a:latin typeface="Algerian" panose="04020705040A02060702" pitchFamily="82" charset="0"/>
              </a:rPr>
              <a:t>04 </a:t>
            </a:r>
            <a:r>
              <a:rPr lang="en-US" sz="2000" dirty="0" smtClean="0">
                <a:latin typeface="Algerian" panose="04020705040A02060702" pitchFamily="82" charset="0"/>
              </a:rPr>
              <a:t>- </a:t>
            </a:r>
            <a:r>
              <a:rPr lang="en-US" sz="2000" dirty="0" smtClean="0">
                <a:latin typeface="Algerian" panose="04020705040A02060702" pitchFamily="82" charset="0"/>
              </a:rPr>
              <a:t>2025</a:t>
            </a:r>
            <a:endParaRPr lang="en-IN" sz="2000" dirty="0">
              <a:latin typeface="Algerian" panose="04020705040A02060702" pitchFamily="82" charset="0"/>
            </a:endParaRPr>
          </a:p>
        </p:txBody>
      </p:sp>
    </p:spTree>
    <p:extLst>
      <p:ext uri="{BB962C8B-B14F-4D97-AF65-F5344CB8AC3E}">
        <p14:creationId xmlns:p14="http://schemas.microsoft.com/office/powerpoint/2010/main" val="2379662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992429" y="683393"/>
            <a:ext cx="9163251" cy="1477328"/>
          </a:xfrm>
          <a:prstGeom prst="rect">
            <a:avLst/>
          </a:prstGeom>
          <a:noFill/>
        </p:spPr>
        <p:txBody>
          <a:bodyPr wrap="square" rtlCol="0">
            <a:spAutoFit/>
          </a:bodyPr>
          <a:lstStyle/>
          <a:p>
            <a:r>
              <a:rPr lang="en-US" b="1" dirty="0"/>
              <a:t>Explanation:</a:t>
            </a:r>
          </a:p>
          <a:p>
            <a:pPr algn="just"/>
            <a:r>
              <a:rPr lang="en-US" dirty="0" smtClean="0"/>
              <a:t>1. Huawei </a:t>
            </a:r>
            <a:r>
              <a:rPr lang="en-US" dirty="0"/>
              <a:t>B528S-23A is the most popular handset with 19,752 users.</a:t>
            </a:r>
          </a:p>
          <a:p>
            <a:pPr algn="just"/>
            <a:r>
              <a:rPr lang="en-US" dirty="0" smtClean="0"/>
              <a:t>2. Apple </a:t>
            </a:r>
            <a:r>
              <a:rPr lang="en-US" dirty="0"/>
              <a:t>devices dominate the list with seven out of the top ten handsets.</a:t>
            </a:r>
          </a:p>
          <a:p>
            <a:pPr algn="just"/>
            <a:r>
              <a:rPr lang="en-US" dirty="0" smtClean="0"/>
              <a:t>3. Samsung </a:t>
            </a:r>
            <a:r>
              <a:rPr lang="en-US" dirty="0"/>
              <a:t>Galaxy S8 (SM-G950F) is also popular with 4,520 users.</a:t>
            </a:r>
          </a:p>
          <a:p>
            <a:pPr algn="just"/>
            <a:r>
              <a:rPr lang="en-US" dirty="0" smtClean="0"/>
              <a:t>4. The </a:t>
            </a:r>
            <a:r>
              <a:rPr lang="en-US" dirty="0"/>
              <a:t>presence of an undefined handset indicates a need for data cleaning.</a:t>
            </a:r>
          </a:p>
        </p:txBody>
      </p:sp>
      <p:sp>
        <p:nvSpPr>
          <p:cNvPr id="3" name="TextBox 2"/>
          <p:cNvSpPr txBox="1"/>
          <p:nvPr/>
        </p:nvSpPr>
        <p:spPr>
          <a:xfrm>
            <a:off x="1992429" y="2637323"/>
            <a:ext cx="8537609" cy="3139321"/>
          </a:xfrm>
          <a:prstGeom prst="rect">
            <a:avLst/>
          </a:prstGeom>
          <a:noFill/>
        </p:spPr>
        <p:txBody>
          <a:bodyPr wrap="square" rtlCol="0">
            <a:spAutoFit/>
          </a:bodyPr>
          <a:lstStyle/>
          <a:p>
            <a:r>
              <a:rPr lang="en-US" b="1" dirty="0"/>
              <a:t>Recommendations:</a:t>
            </a:r>
          </a:p>
          <a:p>
            <a:pPr algn="just"/>
            <a:r>
              <a:rPr lang="en-US" dirty="0" smtClean="0"/>
              <a:t>1. Targeted </a:t>
            </a:r>
            <a:r>
              <a:rPr lang="en-US" dirty="0"/>
              <a:t>Marketing for Apple: Focus on upgrade promotions for users with older iPhone models. Highlight the features of newer iPhone models to encourage upgrades.</a:t>
            </a:r>
          </a:p>
          <a:p>
            <a:pPr algn="just"/>
            <a:r>
              <a:rPr lang="en-US" dirty="0" smtClean="0"/>
              <a:t>2. Competitive </a:t>
            </a:r>
            <a:r>
              <a:rPr lang="en-US" dirty="0"/>
              <a:t>Strategies for Samsung: Promote the latest Samsung models, highlighting their advanced features. Implement loyalty programs for existing Samsung users.</a:t>
            </a:r>
          </a:p>
          <a:p>
            <a:pPr algn="just"/>
            <a:r>
              <a:rPr lang="en-US" dirty="0" smtClean="0"/>
              <a:t>3. Expansion </a:t>
            </a:r>
            <a:r>
              <a:rPr lang="en-US" dirty="0"/>
              <a:t>Strategies for Huawei: Promote other Huawei models and introduce new devices targeting the same user base. Address the undefined handsets to convert those users into identifiable handsets for better analysis.</a:t>
            </a:r>
          </a:p>
        </p:txBody>
      </p:sp>
    </p:spTree>
    <p:extLst>
      <p:ext uri="{BB962C8B-B14F-4D97-AF65-F5344CB8AC3E}">
        <p14:creationId xmlns:p14="http://schemas.microsoft.com/office/powerpoint/2010/main" val="2769495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876926" y="750771"/>
            <a:ext cx="5746282" cy="646331"/>
          </a:xfrm>
          <a:prstGeom prst="rect">
            <a:avLst/>
          </a:prstGeom>
          <a:noFill/>
        </p:spPr>
        <p:txBody>
          <a:bodyPr wrap="square" rtlCol="0">
            <a:spAutoFit/>
          </a:bodyPr>
          <a:lstStyle/>
          <a:p>
            <a:r>
              <a:rPr lang="en-US" b="1" dirty="0"/>
              <a:t>2. Identify the top 3 handset manufacturers:</a:t>
            </a:r>
          </a:p>
          <a:p>
            <a:endParaRPr lang="en-IN" dirty="0"/>
          </a:p>
        </p:txBody>
      </p:sp>
      <p:pic>
        <p:nvPicPr>
          <p:cNvPr id="5" name="Picture 4"/>
          <p:cNvPicPr>
            <a:picLocks noChangeAspect="1"/>
          </p:cNvPicPr>
          <p:nvPr/>
        </p:nvPicPr>
        <p:blipFill>
          <a:blip r:embed="rId3"/>
          <a:stretch>
            <a:fillRect/>
          </a:stretch>
        </p:blipFill>
        <p:spPr>
          <a:xfrm>
            <a:off x="309623" y="1609419"/>
            <a:ext cx="6269341" cy="4801655"/>
          </a:xfrm>
          <a:prstGeom prst="rect">
            <a:avLst/>
          </a:prstGeom>
        </p:spPr>
      </p:pic>
      <p:pic>
        <p:nvPicPr>
          <p:cNvPr id="6" name="Picture 5"/>
          <p:cNvPicPr>
            <a:picLocks noChangeAspect="1"/>
          </p:cNvPicPr>
          <p:nvPr/>
        </p:nvPicPr>
        <p:blipFill>
          <a:blip r:embed="rId4"/>
          <a:stretch>
            <a:fillRect/>
          </a:stretch>
        </p:blipFill>
        <p:spPr>
          <a:xfrm>
            <a:off x="6833092" y="1521061"/>
            <a:ext cx="5458061" cy="4787272"/>
          </a:xfrm>
          <a:prstGeom prst="rect">
            <a:avLst/>
          </a:prstGeom>
        </p:spPr>
      </p:pic>
    </p:spTree>
    <p:extLst>
      <p:ext uri="{BB962C8B-B14F-4D97-AF65-F5344CB8AC3E}">
        <p14:creationId xmlns:p14="http://schemas.microsoft.com/office/powerpoint/2010/main" val="12782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347537" y="0"/>
            <a:ext cx="8980369" cy="1754326"/>
          </a:xfrm>
          <a:prstGeom prst="rect">
            <a:avLst/>
          </a:prstGeom>
          <a:noFill/>
        </p:spPr>
        <p:txBody>
          <a:bodyPr wrap="square" rtlCol="0">
            <a:spAutoFit/>
          </a:bodyPr>
          <a:lstStyle/>
          <a:p>
            <a:r>
              <a:rPr lang="en-US" b="1" dirty="0"/>
              <a:t>Detailed Interpretation:</a:t>
            </a:r>
          </a:p>
          <a:p>
            <a:r>
              <a:rPr lang="en-US" dirty="0"/>
              <a:t>Top 3 Handset Manufacturers:</a:t>
            </a:r>
          </a:p>
          <a:p>
            <a:r>
              <a:rPr lang="en-US" dirty="0" smtClean="0"/>
              <a:t>1. Apple</a:t>
            </a:r>
            <a:r>
              <a:rPr lang="en-US" dirty="0"/>
              <a:t>: 59,565 users</a:t>
            </a:r>
          </a:p>
          <a:p>
            <a:r>
              <a:rPr lang="en-US" dirty="0" smtClean="0"/>
              <a:t>2. Samsung</a:t>
            </a:r>
            <a:r>
              <a:rPr lang="en-US" dirty="0"/>
              <a:t>: 40,839 users</a:t>
            </a:r>
          </a:p>
          <a:p>
            <a:r>
              <a:rPr lang="en-US" dirty="0" smtClean="0"/>
              <a:t>3. Huawei</a:t>
            </a:r>
            <a:r>
              <a:rPr lang="en-US" dirty="0"/>
              <a:t>: 34,423 users</a:t>
            </a:r>
          </a:p>
          <a:p>
            <a:endParaRPr lang="en-IN" dirty="0"/>
          </a:p>
        </p:txBody>
      </p:sp>
      <p:sp>
        <p:nvSpPr>
          <p:cNvPr id="3" name="TextBox 2"/>
          <p:cNvSpPr txBox="1"/>
          <p:nvPr/>
        </p:nvSpPr>
        <p:spPr>
          <a:xfrm>
            <a:off x="1347537" y="1480538"/>
            <a:ext cx="10656771" cy="2308324"/>
          </a:xfrm>
          <a:prstGeom prst="rect">
            <a:avLst/>
          </a:prstGeom>
          <a:noFill/>
        </p:spPr>
        <p:txBody>
          <a:bodyPr wrap="square" rtlCol="0">
            <a:spAutoFit/>
          </a:bodyPr>
          <a:lstStyle/>
          <a:p>
            <a:r>
              <a:rPr lang="en-US" dirty="0"/>
              <a:t>** </a:t>
            </a:r>
            <a:r>
              <a:rPr lang="en-US" b="1" dirty="0"/>
              <a:t>Sample Interpretation:</a:t>
            </a:r>
          </a:p>
          <a:p>
            <a:pPr algn="just"/>
            <a:r>
              <a:rPr lang="en-US" dirty="0"/>
              <a:t>From the analysis, we observe that the most popular handsets are predominantly from Apple, Samsung, and Huawei. The top 3 manufacturers account for a significant portion of the market share</a:t>
            </a:r>
            <a:r>
              <a:rPr lang="en-US" dirty="0" smtClean="0"/>
              <a:t>:</a:t>
            </a:r>
            <a:endParaRPr lang="en-US" dirty="0"/>
          </a:p>
          <a:p>
            <a:pPr marL="342900" indent="-342900" algn="just">
              <a:buAutoNum type="arabicPeriod"/>
            </a:pPr>
            <a:r>
              <a:rPr lang="en-US" dirty="0" smtClean="0"/>
              <a:t>Apple </a:t>
            </a:r>
            <a:r>
              <a:rPr lang="en-US" dirty="0"/>
              <a:t>leads with 42.3% of the user base among the top </a:t>
            </a:r>
            <a:r>
              <a:rPr lang="en-US" dirty="0" smtClean="0"/>
              <a:t>3 manufacturers.</a:t>
            </a:r>
            <a:endParaRPr lang="en-US" dirty="0"/>
          </a:p>
          <a:p>
            <a:pPr algn="just"/>
            <a:r>
              <a:rPr lang="en-US" dirty="0" smtClean="0"/>
              <a:t>2. Samsung </a:t>
            </a:r>
            <a:r>
              <a:rPr lang="en-US" dirty="0"/>
              <a:t>follows with 29.0</a:t>
            </a:r>
            <a:r>
              <a:rPr lang="en-US" dirty="0" smtClean="0"/>
              <a:t>%.</a:t>
            </a:r>
            <a:endParaRPr lang="en-US" dirty="0"/>
          </a:p>
          <a:p>
            <a:pPr algn="just"/>
            <a:r>
              <a:rPr lang="en-US" dirty="0" smtClean="0"/>
              <a:t>3. Huawei </a:t>
            </a:r>
            <a:r>
              <a:rPr lang="en-US" dirty="0"/>
              <a:t>holds 24.5%.</a:t>
            </a:r>
          </a:p>
          <a:p>
            <a:pPr algn="just"/>
            <a:endParaRPr lang="en-IN" dirty="0"/>
          </a:p>
        </p:txBody>
      </p:sp>
      <p:sp>
        <p:nvSpPr>
          <p:cNvPr id="4" name="TextBox 3"/>
          <p:cNvSpPr txBox="1"/>
          <p:nvPr/>
        </p:nvSpPr>
        <p:spPr>
          <a:xfrm>
            <a:off x="1347537" y="3624873"/>
            <a:ext cx="10844463" cy="3139321"/>
          </a:xfrm>
          <a:prstGeom prst="rect">
            <a:avLst/>
          </a:prstGeom>
          <a:noFill/>
        </p:spPr>
        <p:txBody>
          <a:bodyPr wrap="square" rtlCol="0">
            <a:spAutoFit/>
          </a:bodyPr>
          <a:lstStyle/>
          <a:p>
            <a:r>
              <a:rPr lang="en-US" b="1" dirty="0"/>
              <a:t>Recommendations:</a:t>
            </a:r>
          </a:p>
          <a:p>
            <a:pPr algn="just"/>
            <a:r>
              <a:rPr lang="en-US" b="1" dirty="0" smtClean="0"/>
              <a:t>1.For Apple: </a:t>
            </a:r>
            <a:r>
              <a:rPr lang="en-US" dirty="0" smtClean="0"/>
              <a:t>Focus </a:t>
            </a:r>
            <a:r>
              <a:rPr lang="en-US" dirty="0"/>
              <a:t>on Top Models: Apple's top handsets should be highlighted in marketing campaigns. Emphasize their unique features and benefits to maintain and grow their user base. Loyalty Programs: Introduce loyalty programs and trade-in options to retain existing customers and attract new ones.</a:t>
            </a:r>
          </a:p>
          <a:p>
            <a:pPr algn="just"/>
            <a:r>
              <a:rPr lang="en-US" b="1" dirty="0" smtClean="0"/>
              <a:t>2.For Samsung: </a:t>
            </a:r>
            <a:r>
              <a:rPr lang="en-US" dirty="0" smtClean="0"/>
              <a:t>Innovative </a:t>
            </a:r>
            <a:r>
              <a:rPr lang="en-US" dirty="0"/>
              <a:t>Features: Highlight innovative features in Samsung's top models to differentiate them from competitors. Promotional Offers: Consider promotional offers and bundles to attract customers who might be considering switching from other brands.</a:t>
            </a:r>
          </a:p>
          <a:p>
            <a:pPr algn="just"/>
            <a:r>
              <a:rPr lang="en-US" b="1" dirty="0" smtClean="0"/>
              <a:t>3.For Huawei: </a:t>
            </a:r>
            <a:r>
              <a:rPr lang="en-US" dirty="0" smtClean="0"/>
              <a:t>Market </a:t>
            </a:r>
            <a:r>
              <a:rPr lang="en-US" dirty="0"/>
              <a:t>Penetration: Increase market penetration by targeting regions or demographics where Huawei is less dominant. Customer Support: Strengthen customer support and service options to enhance customer satisfaction and loyalty.</a:t>
            </a:r>
          </a:p>
        </p:txBody>
      </p:sp>
    </p:spTree>
    <p:extLst>
      <p:ext uri="{BB962C8B-B14F-4D97-AF65-F5344CB8AC3E}">
        <p14:creationId xmlns:p14="http://schemas.microsoft.com/office/powerpoint/2010/main" val="2408819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780673" y="587141"/>
            <a:ext cx="7218947" cy="646331"/>
          </a:xfrm>
          <a:prstGeom prst="rect">
            <a:avLst/>
          </a:prstGeom>
          <a:noFill/>
        </p:spPr>
        <p:txBody>
          <a:bodyPr wrap="square" rtlCol="0">
            <a:spAutoFit/>
          </a:bodyPr>
          <a:lstStyle/>
          <a:p>
            <a:r>
              <a:rPr lang="en-US" b="1" dirty="0"/>
              <a:t>3. Identify the top 5 handsets per top 3 handset manufacturer:</a:t>
            </a:r>
          </a:p>
          <a:p>
            <a:endParaRPr lang="en-IN" dirty="0"/>
          </a:p>
        </p:txBody>
      </p:sp>
      <p:pic>
        <p:nvPicPr>
          <p:cNvPr id="8" name="Picture 7"/>
          <p:cNvPicPr>
            <a:picLocks noChangeAspect="1"/>
          </p:cNvPicPr>
          <p:nvPr/>
        </p:nvPicPr>
        <p:blipFill>
          <a:blip r:embed="rId3"/>
          <a:stretch>
            <a:fillRect/>
          </a:stretch>
        </p:blipFill>
        <p:spPr>
          <a:xfrm>
            <a:off x="1505583" y="1325108"/>
            <a:ext cx="6979009" cy="1821227"/>
          </a:xfrm>
          <a:prstGeom prst="rect">
            <a:avLst/>
          </a:prstGeom>
        </p:spPr>
      </p:pic>
      <p:pic>
        <p:nvPicPr>
          <p:cNvPr id="9" name="Picture 8"/>
          <p:cNvPicPr>
            <a:picLocks noChangeAspect="1"/>
          </p:cNvPicPr>
          <p:nvPr/>
        </p:nvPicPr>
        <p:blipFill>
          <a:blip r:embed="rId4"/>
          <a:stretch>
            <a:fillRect/>
          </a:stretch>
        </p:blipFill>
        <p:spPr>
          <a:xfrm>
            <a:off x="1507698" y="3058576"/>
            <a:ext cx="6976894" cy="3370041"/>
          </a:xfrm>
          <a:prstGeom prst="rect">
            <a:avLst/>
          </a:prstGeom>
        </p:spPr>
      </p:pic>
    </p:spTree>
    <p:extLst>
      <p:ext uri="{BB962C8B-B14F-4D97-AF65-F5344CB8AC3E}">
        <p14:creationId xmlns:p14="http://schemas.microsoft.com/office/powerpoint/2010/main" val="4115055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292" y="1224938"/>
            <a:ext cx="5471860" cy="5633062"/>
          </a:xfrm>
          <a:prstGeom prst="rect">
            <a:avLst/>
          </a:prstGeom>
        </p:spPr>
      </p:pic>
      <p:pic>
        <p:nvPicPr>
          <p:cNvPr id="3" name="Picture 2"/>
          <p:cNvPicPr>
            <a:picLocks noChangeAspect="1"/>
          </p:cNvPicPr>
          <p:nvPr/>
        </p:nvPicPr>
        <p:blipFill>
          <a:blip r:embed="rId4"/>
          <a:stretch>
            <a:fillRect/>
          </a:stretch>
        </p:blipFill>
        <p:spPr>
          <a:xfrm>
            <a:off x="5544152" y="1224937"/>
            <a:ext cx="6189044" cy="5560873"/>
          </a:xfrm>
          <a:prstGeom prst="rect">
            <a:avLst/>
          </a:prstGeom>
        </p:spPr>
      </p:pic>
    </p:spTree>
    <p:extLst>
      <p:ext uri="{BB962C8B-B14F-4D97-AF65-F5344CB8AC3E}">
        <p14:creationId xmlns:p14="http://schemas.microsoft.com/office/powerpoint/2010/main" val="145065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80719" y="0"/>
            <a:ext cx="10010228" cy="3696101"/>
          </a:xfrm>
          <a:prstGeom prst="rect">
            <a:avLst/>
          </a:prstGeom>
        </p:spPr>
      </p:pic>
      <p:sp>
        <p:nvSpPr>
          <p:cNvPr id="3" name="TextBox 2"/>
          <p:cNvSpPr txBox="1"/>
          <p:nvPr/>
        </p:nvSpPr>
        <p:spPr>
          <a:xfrm>
            <a:off x="1780719" y="3965608"/>
            <a:ext cx="9220957" cy="646331"/>
          </a:xfrm>
          <a:prstGeom prst="rect">
            <a:avLst/>
          </a:prstGeom>
          <a:noFill/>
        </p:spPr>
        <p:txBody>
          <a:bodyPr wrap="square" rtlCol="0">
            <a:spAutoFit/>
          </a:bodyPr>
          <a:lstStyle/>
          <a:p>
            <a:r>
              <a:rPr lang="en-US" b="1" dirty="0"/>
              <a:t>Summing the data usage for each application</a:t>
            </a:r>
          </a:p>
          <a:p>
            <a:endParaRPr lang="en-IN" dirty="0"/>
          </a:p>
        </p:txBody>
      </p:sp>
      <p:pic>
        <p:nvPicPr>
          <p:cNvPr id="4" name="Picture 3"/>
          <p:cNvPicPr>
            <a:picLocks noChangeAspect="1"/>
          </p:cNvPicPr>
          <p:nvPr/>
        </p:nvPicPr>
        <p:blipFill>
          <a:blip r:embed="rId4"/>
          <a:stretch>
            <a:fillRect/>
          </a:stretch>
        </p:blipFill>
        <p:spPr>
          <a:xfrm>
            <a:off x="1780719" y="4288773"/>
            <a:ext cx="9933226" cy="2502029"/>
          </a:xfrm>
          <a:prstGeom prst="rect">
            <a:avLst/>
          </a:prstGeom>
        </p:spPr>
      </p:pic>
    </p:spTree>
    <p:extLst>
      <p:ext uri="{BB962C8B-B14F-4D97-AF65-F5344CB8AC3E}">
        <p14:creationId xmlns:p14="http://schemas.microsoft.com/office/powerpoint/2010/main" val="1175767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5437" y="1229857"/>
            <a:ext cx="5416091" cy="5527078"/>
          </a:xfrm>
          <a:prstGeom prst="rect">
            <a:avLst/>
          </a:prstGeom>
        </p:spPr>
      </p:pic>
      <p:pic>
        <p:nvPicPr>
          <p:cNvPr id="3" name="Picture 2"/>
          <p:cNvPicPr>
            <a:picLocks noChangeAspect="1"/>
          </p:cNvPicPr>
          <p:nvPr/>
        </p:nvPicPr>
        <p:blipFill>
          <a:blip r:embed="rId4"/>
          <a:stretch>
            <a:fillRect/>
          </a:stretch>
        </p:blipFill>
        <p:spPr>
          <a:xfrm>
            <a:off x="5611528" y="1229857"/>
            <a:ext cx="6686894" cy="5527078"/>
          </a:xfrm>
          <a:prstGeom prst="rect">
            <a:avLst/>
          </a:prstGeom>
        </p:spPr>
      </p:pic>
    </p:spTree>
    <p:extLst>
      <p:ext uri="{BB962C8B-B14F-4D97-AF65-F5344CB8AC3E}">
        <p14:creationId xmlns:p14="http://schemas.microsoft.com/office/powerpoint/2010/main" val="3782397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71947" y="3112141"/>
            <a:ext cx="9381239" cy="3587934"/>
          </a:xfrm>
          <a:prstGeom prst="rect">
            <a:avLst/>
          </a:prstGeom>
        </p:spPr>
      </p:pic>
      <p:pic>
        <p:nvPicPr>
          <p:cNvPr id="5" name="Picture 4"/>
          <p:cNvPicPr>
            <a:picLocks noChangeAspect="1"/>
          </p:cNvPicPr>
          <p:nvPr/>
        </p:nvPicPr>
        <p:blipFill>
          <a:blip r:embed="rId4"/>
          <a:stretch>
            <a:fillRect/>
          </a:stretch>
        </p:blipFill>
        <p:spPr>
          <a:xfrm>
            <a:off x="1671948" y="76879"/>
            <a:ext cx="9461626" cy="2746707"/>
          </a:xfrm>
          <a:prstGeom prst="rect">
            <a:avLst/>
          </a:prstGeom>
        </p:spPr>
      </p:pic>
    </p:spTree>
    <p:extLst>
      <p:ext uri="{BB962C8B-B14F-4D97-AF65-F5344CB8AC3E}">
        <p14:creationId xmlns:p14="http://schemas.microsoft.com/office/powerpoint/2010/main" val="1960692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05183" y="192862"/>
            <a:ext cx="9801813" cy="2482978"/>
          </a:xfrm>
          <a:prstGeom prst="rect">
            <a:avLst/>
          </a:prstGeom>
        </p:spPr>
      </p:pic>
      <p:pic>
        <p:nvPicPr>
          <p:cNvPr id="5" name="Picture 4"/>
          <p:cNvPicPr>
            <a:picLocks noChangeAspect="1"/>
          </p:cNvPicPr>
          <p:nvPr/>
        </p:nvPicPr>
        <p:blipFill>
          <a:blip r:embed="rId4"/>
          <a:stretch>
            <a:fillRect/>
          </a:stretch>
        </p:blipFill>
        <p:spPr>
          <a:xfrm>
            <a:off x="1828799" y="2675840"/>
            <a:ext cx="9787096" cy="3976168"/>
          </a:xfrm>
          <a:prstGeom prst="rect">
            <a:avLst/>
          </a:prstGeom>
        </p:spPr>
      </p:pic>
    </p:spTree>
    <p:extLst>
      <p:ext uri="{BB962C8B-B14F-4D97-AF65-F5344CB8AC3E}">
        <p14:creationId xmlns:p14="http://schemas.microsoft.com/office/powerpoint/2010/main" val="2254341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8481" y="390926"/>
            <a:ext cx="8934812" cy="1861386"/>
          </a:xfrm>
          <a:prstGeom prst="rect">
            <a:avLst/>
          </a:prstGeom>
        </p:spPr>
      </p:pic>
      <p:pic>
        <p:nvPicPr>
          <p:cNvPr id="5" name="Picture 4"/>
          <p:cNvPicPr>
            <a:picLocks noChangeAspect="1"/>
          </p:cNvPicPr>
          <p:nvPr/>
        </p:nvPicPr>
        <p:blipFill>
          <a:blip r:embed="rId4"/>
          <a:stretch>
            <a:fillRect/>
          </a:stretch>
        </p:blipFill>
        <p:spPr>
          <a:xfrm>
            <a:off x="1768482" y="2252312"/>
            <a:ext cx="8934812" cy="4369552"/>
          </a:xfrm>
          <a:prstGeom prst="rect">
            <a:avLst/>
          </a:prstGeom>
        </p:spPr>
      </p:pic>
    </p:spTree>
    <p:extLst>
      <p:ext uri="{BB962C8B-B14F-4D97-AF65-F5344CB8AC3E}">
        <p14:creationId xmlns:p14="http://schemas.microsoft.com/office/powerpoint/2010/main" val="2477915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569045" y="569099"/>
            <a:ext cx="2983347" cy="707886"/>
          </a:xfrm>
          <a:prstGeom prst="rect">
            <a:avLst/>
          </a:prstGeom>
          <a:noFill/>
        </p:spPr>
        <p:txBody>
          <a:bodyPr wrap="square" rtlCol="0">
            <a:spAutoFit/>
          </a:bodyPr>
          <a:lstStyle/>
          <a:p>
            <a:r>
              <a:rPr lang="en-US" sz="4000" dirty="0" smtClean="0">
                <a:latin typeface="Arial Black" panose="020B0A04020102020204" pitchFamily="34" charset="0"/>
              </a:rPr>
              <a:t>Abstract</a:t>
            </a:r>
            <a:endParaRPr lang="en-IN" sz="4000" dirty="0">
              <a:latin typeface="Arial Black" panose="020B0A04020102020204" pitchFamily="34" charset="0"/>
            </a:endParaRPr>
          </a:p>
        </p:txBody>
      </p:sp>
      <p:sp>
        <p:nvSpPr>
          <p:cNvPr id="3" name="TextBox 2"/>
          <p:cNvSpPr txBox="1"/>
          <p:nvPr/>
        </p:nvSpPr>
        <p:spPr>
          <a:xfrm>
            <a:off x="336345" y="1276985"/>
            <a:ext cx="11633050" cy="6332503"/>
          </a:xfrm>
          <a:prstGeom prst="rect">
            <a:avLst/>
          </a:prstGeom>
          <a:noFill/>
        </p:spPr>
        <p:txBody>
          <a:bodyPr wrap="square" rtlCol="0">
            <a:spAutoFit/>
          </a:bodyPr>
          <a:lstStyle/>
          <a:p>
            <a:pPr algn="just"/>
            <a:r>
              <a:rPr lang="en-US" sz="1900" dirty="0"/>
              <a:t>User analytics in the telecommunication industry has become increasingly vital for understanding customer behavior, optimizing services, and driving business growth. This study aims to explore the patterns and trends in user activity by analyzing extensive datasets, including Call Detail Records (CDR) and data sessions Detail Records (</a:t>
            </a:r>
            <a:r>
              <a:rPr lang="en-US" sz="1900" dirty="0" err="1"/>
              <a:t>xDR</a:t>
            </a:r>
            <a:r>
              <a:rPr lang="en-US" sz="1900" dirty="0"/>
              <a:t>). We employed advanced data analysis techniques using Python libraries such as pandas for data cleaning and handling, and machine learning models for predictive insights.</a:t>
            </a:r>
          </a:p>
          <a:p>
            <a:pPr algn="just"/>
            <a:r>
              <a:rPr lang="en-US" sz="1900" dirty="0"/>
              <a:t>Our analysis focused on identifying key factors influencing user behavior, including call duration, frequency of data usage, and application preferences. Additionally, we implemented geospatial analysis to map user activity across different regions, providing insights into regional variations in service demand. The study revealed significant trends, such as the increasing popularity of streaming services and the impact of social media usage on network performance.</a:t>
            </a:r>
          </a:p>
          <a:p>
            <a:pPr algn="just">
              <a:lnSpc>
                <a:spcPct val="150000"/>
              </a:lnSpc>
            </a:pPr>
            <a:r>
              <a:rPr lang="en-US" sz="1900" dirty="0"/>
              <a:t>The findings from this research offer valuable insights for telecommunication companies to enhance their service offerings, tailor marketing strategies, and improve network infrastructure. By leveraging user analytics, companies can make data-driven decisions that cater to the evolving needs of their customers, ultimately leading to improved customer satisfaction and business performance.</a:t>
            </a:r>
            <a:endParaRPr lang="en-US" sz="1900" dirty="0" smtClean="0">
              <a:latin typeface="Arial" panose="020B0604020202020204" pitchFamily="34" charset="0"/>
              <a:cs typeface="Arial" panose="020B0604020202020204" pitchFamily="34" charset="0"/>
            </a:endParaRPr>
          </a:p>
          <a:p>
            <a:pPr>
              <a:lnSpc>
                <a:spcPct val="150000"/>
              </a:lnSpc>
            </a:pPr>
            <a:endParaRPr lang="en-US" dirty="0" smtClean="0">
              <a:latin typeface="Arial" panose="020B0604020202020204" pitchFamily="34" charset="0"/>
              <a:cs typeface="Arial" panose="020B0604020202020204" pitchFamily="34" charset="0"/>
            </a:endParaRPr>
          </a:p>
          <a:p>
            <a:pPr>
              <a:lnSpc>
                <a:spcPct val="150000"/>
              </a:lnSpc>
            </a:pP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0296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9418" y="422031"/>
            <a:ext cx="7394002" cy="3215472"/>
          </a:xfrm>
          <a:prstGeom prst="rect">
            <a:avLst/>
          </a:prstGeom>
        </p:spPr>
      </p:pic>
    </p:spTree>
    <p:extLst>
      <p:ext uri="{BB962C8B-B14F-4D97-AF65-F5344CB8AC3E}">
        <p14:creationId xmlns:p14="http://schemas.microsoft.com/office/powerpoint/2010/main" val="1593523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36084" y="513995"/>
            <a:ext cx="9506223" cy="2114659"/>
          </a:xfrm>
          <a:prstGeom prst="rect">
            <a:avLst/>
          </a:prstGeom>
        </p:spPr>
      </p:pic>
      <p:pic>
        <p:nvPicPr>
          <p:cNvPr id="4" name="Picture 3"/>
          <p:cNvPicPr>
            <a:picLocks noChangeAspect="1"/>
          </p:cNvPicPr>
          <p:nvPr/>
        </p:nvPicPr>
        <p:blipFill>
          <a:blip r:embed="rId4"/>
          <a:stretch>
            <a:fillRect/>
          </a:stretch>
        </p:blipFill>
        <p:spPr>
          <a:xfrm>
            <a:off x="1736085" y="2711471"/>
            <a:ext cx="9506222" cy="4146529"/>
          </a:xfrm>
          <a:prstGeom prst="rect">
            <a:avLst/>
          </a:prstGeom>
        </p:spPr>
      </p:pic>
    </p:spTree>
    <p:extLst>
      <p:ext uri="{BB962C8B-B14F-4D97-AF65-F5344CB8AC3E}">
        <p14:creationId xmlns:p14="http://schemas.microsoft.com/office/powerpoint/2010/main" val="2316994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2069432" y="567891"/>
            <a:ext cx="6237170" cy="523220"/>
          </a:xfrm>
          <a:prstGeom prst="rect">
            <a:avLst/>
          </a:prstGeom>
          <a:noFill/>
        </p:spPr>
        <p:txBody>
          <a:bodyPr wrap="square" rtlCol="0">
            <a:spAutoFit/>
          </a:bodyPr>
          <a:lstStyle/>
          <a:p>
            <a:r>
              <a:rPr lang="en-IN" sz="2800" b="1" dirty="0"/>
              <a:t>Task 2 - User Engagement Analysis</a:t>
            </a:r>
          </a:p>
        </p:txBody>
      </p:sp>
      <p:pic>
        <p:nvPicPr>
          <p:cNvPr id="3" name="Picture 2"/>
          <p:cNvPicPr>
            <a:picLocks noChangeAspect="1"/>
          </p:cNvPicPr>
          <p:nvPr/>
        </p:nvPicPr>
        <p:blipFill>
          <a:blip r:embed="rId3"/>
          <a:stretch>
            <a:fillRect/>
          </a:stretch>
        </p:blipFill>
        <p:spPr>
          <a:xfrm>
            <a:off x="162658" y="1252299"/>
            <a:ext cx="5708753" cy="5321756"/>
          </a:xfrm>
          <a:prstGeom prst="rect">
            <a:avLst/>
          </a:prstGeom>
        </p:spPr>
      </p:pic>
      <p:pic>
        <p:nvPicPr>
          <p:cNvPr id="5" name="Picture 4"/>
          <p:cNvPicPr>
            <a:picLocks noChangeAspect="1"/>
          </p:cNvPicPr>
          <p:nvPr/>
        </p:nvPicPr>
        <p:blipFill>
          <a:blip r:embed="rId4"/>
          <a:stretch>
            <a:fillRect/>
          </a:stretch>
        </p:blipFill>
        <p:spPr>
          <a:xfrm>
            <a:off x="5871411" y="1320991"/>
            <a:ext cx="5351646" cy="5253064"/>
          </a:xfrm>
          <a:prstGeom prst="rect">
            <a:avLst/>
          </a:prstGeom>
        </p:spPr>
      </p:pic>
    </p:spTree>
    <p:extLst>
      <p:ext uri="{BB962C8B-B14F-4D97-AF65-F5344CB8AC3E}">
        <p14:creationId xmlns:p14="http://schemas.microsoft.com/office/powerpoint/2010/main" val="1933940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1629" y="1260945"/>
            <a:ext cx="5599782" cy="5332359"/>
          </a:xfrm>
          <a:prstGeom prst="rect">
            <a:avLst/>
          </a:prstGeom>
        </p:spPr>
      </p:pic>
      <p:pic>
        <p:nvPicPr>
          <p:cNvPr id="4" name="Picture 3"/>
          <p:cNvPicPr>
            <a:picLocks noChangeAspect="1"/>
          </p:cNvPicPr>
          <p:nvPr/>
        </p:nvPicPr>
        <p:blipFill>
          <a:blip r:embed="rId4"/>
          <a:stretch>
            <a:fillRect/>
          </a:stretch>
        </p:blipFill>
        <p:spPr>
          <a:xfrm>
            <a:off x="5871411" y="1260944"/>
            <a:ext cx="5736656" cy="5332359"/>
          </a:xfrm>
          <a:prstGeom prst="rect">
            <a:avLst/>
          </a:prstGeom>
        </p:spPr>
      </p:pic>
    </p:spTree>
    <p:extLst>
      <p:ext uri="{BB962C8B-B14F-4D97-AF65-F5344CB8AC3E}">
        <p14:creationId xmlns:p14="http://schemas.microsoft.com/office/powerpoint/2010/main" val="401365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9632" y="1262922"/>
            <a:ext cx="5836157" cy="5455512"/>
          </a:xfrm>
          <a:prstGeom prst="rect">
            <a:avLst/>
          </a:prstGeom>
        </p:spPr>
      </p:pic>
      <p:pic>
        <p:nvPicPr>
          <p:cNvPr id="3" name="Picture 2"/>
          <p:cNvPicPr>
            <a:picLocks noChangeAspect="1"/>
          </p:cNvPicPr>
          <p:nvPr/>
        </p:nvPicPr>
        <p:blipFill>
          <a:blip r:embed="rId4"/>
          <a:stretch>
            <a:fillRect/>
          </a:stretch>
        </p:blipFill>
        <p:spPr>
          <a:xfrm>
            <a:off x="6015789" y="1262922"/>
            <a:ext cx="5688531" cy="5455512"/>
          </a:xfrm>
          <a:prstGeom prst="rect">
            <a:avLst/>
          </a:prstGeom>
        </p:spPr>
      </p:pic>
    </p:spTree>
    <p:extLst>
      <p:ext uri="{BB962C8B-B14F-4D97-AF65-F5344CB8AC3E}">
        <p14:creationId xmlns:p14="http://schemas.microsoft.com/office/powerpoint/2010/main" val="3880728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08786" y="631957"/>
            <a:ext cx="8397740" cy="1358970"/>
          </a:xfrm>
          <a:prstGeom prst="rect">
            <a:avLst/>
          </a:prstGeom>
        </p:spPr>
      </p:pic>
      <p:pic>
        <p:nvPicPr>
          <p:cNvPr id="3" name="Picture 2"/>
          <p:cNvPicPr>
            <a:picLocks noChangeAspect="1"/>
          </p:cNvPicPr>
          <p:nvPr/>
        </p:nvPicPr>
        <p:blipFill>
          <a:blip r:embed="rId4"/>
          <a:stretch>
            <a:fillRect/>
          </a:stretch>
        </p:blipFill>
        <p:spPr>
          <a:xfrm>
            <a:off x="1708786" y="1990927"/>
            <a:ext cx="8397740" cy="4737132"/>
          </a:xfrm>
          <a:prstGeom prst="rect">
            <a:avLst/>
          </a:prstGeom>
        </p:spPr>
      </p:pic>
    </p:spTree>
    <p:extLst>
      <p:ext uri="{BB962C8B-B14F-4D97-AF65-F5344CB8AC3E}">
        <p14:creationId xmlns:p14="http://schemas.microsoft.com/office/powerpoint/2010/main" val="145844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3211" y="618593"/>
            <a:ext cx="9575349" cy="3520270"/>
          </a:xfrm>
          <a:prstGeom prst="rect">
            <a:avLst/>
          </a:prstGeom>
        </p:spPr>
      </p:pic>
      <p:pic>
        <p:nvPicPr>
          <p:cNvPr id="3" name="Picture 2"/>
          <p:cNvPicPr>
            <a:picLocks noChangeAspect="1"/>
          </p:cNvPicPr>
          <p:nvPr/>
        </p:nvPicPr>
        <p:blipFill>
          <a:blip r:embed="rId4"/>
          <a:stretch>
            <a:fillRect/>
          </a:stretch>
        </p:blipFill>
        <p:spPr>
          <a:xfrm>
            <a:off x="1763211" y="4138863"/>
            <a:ext cx="9575349" cy="2719137"/>
          </a:xfrm>
          <a:prstGeom prst="rect">
            <a:avLst/>
          </a:prstGeom>
        </p:spPr>
      </p:pic>
    </p:spTree>
    <p:extLst>
      <p:ext uri="{BB962C8B-B14F-4D97-AF65-F5344CB8AC3E}">
        <p14:creationId xmlns:p14="http://schemas.microsoft.com/office/powerpoint/2010/main" val="4057278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76028" y="641083"/>
            <a:ext cx="8494127" cy="1832610"/>
          </a:xfrm>
          <a:prstGeom prst="rect">
            <a:avLst/>
          </a:prstGeom>
        </p:spPr>
      </p:pic>
      <p:pic>
        <p:nvPicPr>
          <p:cNvPr id="3" name="Picture 2"/>
          <p:cNvPicPr>
            <a:picLocks noChangeAspect="1"/>
          </p:cNvPicPr>
          <p:nvPr/>
        </p:nvPicPr>
        <p:blipFill>
          <a:blip r:embed="rId4"/>
          <a:stretch>
            <a:fillRect/>
          </a:stretch>
        </p:blipFill>
        <p:spPr>
          <a:xfrm>
            <a:off x="1776028" y="2473693"/>
            <a:ext cx="8494127" cy="4148488"/>
          </a:xfrm>
          <a:prstGeom prst="rect">
            <a:avLst/>
          </a:prstGeom>
        </p:spPr>
      </p:pic>
    </p:spTree>
    <p:extLst>
      <p:ext uri="{BB962C8B-B14F-4D97-AF65-F5344CB8AC3E}">
        <p14:creationId xmlns:p14="http://schemas.microsoft.com/office/powerpoint/2010/main" val="2711120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2098307" y="693019"/>
            <a:ext cx="5621154" cy="523220"/>
          </a:xfrm>
          <a:prstGeom prst="rect">
            <a:avLst/>
          </a:prstGeom>
          <a:noFill/>
        </p:spPr>
        <p:txBody>
          <a:bodyPr wrap="square" rtlCol="0">
            <a:spAutoFit/>
          </a:bodyPr>
          <a:lstStyle/>
          <a:p>
            <a:r>
              <a:rPr lang="en-IN" sz="2800" b="1" dirty="0"/>
              <a:t>Task 3 - Experience Analytics</a:t>
            </a:r>
          </a:p>
        </p:txBody>
      </p:sp>
      <p:pic>
        <p:nvPicPr>
          <p:cNvPr id="3" name="Picture 2"/>
          <p:cNvPicPr>
            <a:picLocks noChangeAspect="1"/>
          </p:cNvPicPr>
          <p:nvPr/>
        </p:nvPicPr>
        <p:blipFill>
          <a:blip r:embed="rId3"/>
          <a:stretch>
            <a:fillRect/>
          </a:stretch>
        </p:blipFill>
        <p:spPr>
          <a:xfrm>
            <a:off x="2098307" y="1216239"/>
            <a:ext cx="9259504" cy="2335483"/>
          </a:xfrm>
          <a:prstGeom prst="rect">
            <a:avLst/>
          </a:prstGeom>
        </p:spPr>
      </p:pic>
      <p:pic>
        <p:nvPicPr>
          <p:cNvPr id="4" name="Picture 3"/>
          <p:cNvPicPr>
            <a:picLocks noChangeAspect="1"/>
          </p:cNvPicPr>
          <p:nvPr/>
        </p:nvPicPr>
        <p:blipFill>
          <a:blip r:embed="rId4"/>
          <a:stretch>
            <a:fillRect/>
          </a:stretch>
        </p:blipFill>
        <p:spPr>
          <a:xfrm>
            <a:off x="2098307" y="3551722"/>
            <a:ext cx="9259504" cy="3306278"/>
          </a:xfrm>
          <a:prstGeom prst="rect">
            <a:avLst/>
          </a:prstGeom>
        </p:spPr>
      </p:pic>
    </p:spTree>
    <p:extLst>
      <p:ext uri="{BB962C8B-B14F-4D97-AF65-F5344CB8AC3E}">
        <p14:creationId xmlns:p14="http://schemas.microsoft.com/office/powerpoint/2010/main" val="3861542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1349" y="491106"/>
            <a:ext cx="9403955" cy="2810360"/>
          </a:xfrm>
          <a:prstGeom prst="rect">
            <a:avLst/>
          </a:prstGeom>
        </p:spPr>
      </p:pic>
      <p:pic>
        <p:nvPicPr>
          <p:cNvPr id="3" name="Picture 2"/>
          <p:cNvPicPr>
            <a:picLocks noChangeAspect="1"/>
          </p:cNvPicPr>
          <p:nvPr/>
        </p:nvPicPr>
        <p:blipFill>
          <a:blip r:embed="rId4"/>
          <a:stretch>
            <a:fillRect/>
          </a:stretch>
        </p:blipFill>
        <p:spPr>
          <a:xfrm>
            <a:off x="1761348" y="3301466"/>
            <a:ext cx="9403955" cy="3455469"/>
          </a:xfrm>
          <a:prstGeom prst="rect">
            <a:avLst/>
          </a:prstGeom>
        </p:spPr>
      </p:pic>
    </p:spTree>
    <p:extLst>
      <p:ext uri="{BB962C8B-B14F-4D97-AF65-F5344CB8AC3E}">
        <p14:creationId xmlns:p14="http://schemas.microsoft.com/office/powerpoint/2010/main" val="1456825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1856508" y="112354"/>
            <a:ext cx="2770909" cy="707886"/>
          </a:xfrm>
          <a:prstGeom prst="rect">
            <a:avLst/>
          </a:prstGeom>
          <a:noFill/>
        </p:spPr>
        <p:txBody>
          <a:bodyPr wrap="square" rtlCol="0">
            <a:spAutoFit/>
          </a:bodyPr>
          <a:lstStyle/>
          <a:p>
            <a:r>
              <a:rPr lang="en-US" sz="4000" dirty="0" smtClean="0">
                <a:latin typeface="Arial Black" panose="020B0A04020102020204" pitchFamily="34" charset="0"/>
              </a:rPr>
              <a:t>Content</a:t>
            </a:r>
            <a:endParaRPr lang="en-IN" sz="4000" dirty="0">
              <a:latin typeface="Arial Black" panose="020B0A04020102020204" pitchFamily="34" charset="0"/>
            </a:endParaRPr>
          </a:p>
        </p:txBody>
      </p:sp>
      <p:sp>
        <p:nvSpPr>
          <p:cNvPr id="4" name="TextBox 3"/>
          <p:cNvSpPr txBox="1"/>
          <p:nvPr/>
        </p:nvSpPr>
        <p:spPr>
          <a:xfrm>
            <a:off x="2059709" y="760249"/>
            <a:ext cx="4535054" cy="1477328"/>
          </a:xfrm>
          <a:prstGeom prst="rect">
            <a:avLst/>
          </a:prstGeom>
          <a:noFill/>
        </p:spPr>
        <p:txBody>
          <a:bodyPr wrap="square" rtlCol="0">
            <a:spAutoFit/>
          </a:bodyPr>
          <a:lstStyle/>
          <a:p>
            <a:pPr lvl="0"/>
            <a:r>
              <a:rPr lang="en-IN" b="1" dirty="0" smtClean="0"/>
              <a:t>1. Introduction</a:t>
            </a:r>
            <a:endParaRPr lang="en-IN" b="1" dirty="0"/>
          </a:p>
          <a:p>
            <a:pPr lvl="0"/>
            <a:r>
              <a:rPr lang="en-IN" b="1" dirty="0" smtClean="0"/>
              <a:t>2. Objectives</a:t>
            </a:r>
            <a:endParaRPr lang="en-IN" b="1" dirty="0"/>
          </a:p>
          <a:p>
            <a:pPr lvl="0"/>
            <a:r>
              <a:rPr lang="en-IN" b="1" dirty="0" smtClean="0"/>
              <a:t>3. Methods</a:t>
            </a:r>
            <a:endParaRPr lang="en-IN" b="1" dirty="0"/>
          </a:p>
          <a:p>
            <a:pPr lvl="0"/>
            <a:r>
              <a:rPr lang="en-IN" b="1" dirty="0" smtClean="0"/>
              <a:t>4. Results</a:t>
            </a:r>
            <a:endParaRPr lang="en-IN" b="1" dirty="0"/>
          </a:p>
          <a:p>
            <a:pPr lvl="0"/>
            <a:r>
              <a:rPr lang="en-IN" b="1" dirty="0" smtClean="0"/>
              <a:t>5. Conclusions </a:t>
            </a:r>
            <a:endParaRPr lang="en-IN" b="1" dirty="0"/>
          </a:p>
        </p:txBody>
      </p:sp>
      <p:sp>
        <p:nvSpPr>
          <p:cNvPr id="5" name="TextBox 4"/>
          <p:cNvSpPr txBox="1"/>
          <p:nvPr/>
        </p:nvSpPr>
        <p:spPr>
          <a:xfrm>
            <a:off x="2059709" y="2199411"/>
            <a:ext cx="2364509" cy="461665"/>
          </a:xfrm>
          <a:prstGeom prst="rect">
            <a:avLst/>
          </a:prstGeom>
          <a:noFill/>
        </p:spPr>
        <p:txBody>
          <a:bodyPr wrap="square" rtlCol="0">
            <a:spAutoFit/>
          </a:bodyPr>
          <a:lstStyle/>
          <a:p>
            <a:r>
              <a:rPr lang="en-US" sz="2400" dirty="0" smtClean="0">
                <a:latin typeface="Arial Black" panose="020B0A04020102020204" pitchFamily="34" charset="0"/>
              </a:rPr>
              <a:t>Chapter - 1</a:t>
            </a:r>
            <a:endParaRPr lang="en-IN" sz="2400" dirty="0">
              <a:latin typeface="Arial Black" panose="020B0A04020102020204" pitchFamily="34" charset="0"/>
            </a:endParaRPr>
          </a:p>
        </p:txBody>
      </p:sp>
      <p:sp>
        <p:nvSpPr>
          <p:cNvPr id="6" name="TextBox 5"/>
          <p:cNvSpPr txBox="1"/>
          <p:nvPr/>
        </p:nvSpPr>
        <p:spPr>
          <a:xfrm>
            <a:off x="2059709" y="2661076"/>
            <a:ext cx="2493818" cy="369332"/>
          </a:xfrm>
          <a:prstGeom prst="rect">
            <a:avLst/>
          </a:prstGeom>
          <a:noFill/>
        </p:spPr>
        <p:txBody>
          <a:bodyPr wrap="square" rtlCol="0">
            <a:spAutoFit/>
          </a:bodyPr>
          <a:lstStyle/>
          <a:p>
            <a:pPr lvl="0"/>
            <a:r>
              <a:rPr lang="en-IN" b="1" dirty="0"/>
              <a:t>1. Introduction</a:t>
            </a:r>
          </a:p>
        </p:txBody>
      </p:sp>
      <p:sp>
        <p:nvSpPr>
          <p:cNvPr id="8" name="TextBox 7"/>
          <p:cNvSpPr txBox="1"/>
          <p:nvPr/>
        </p:nvSpPr>
        <p:spPr>
          <a:xfrm>
            <a:off x="2138072" y="3084575"/>
            <a:ext cx="10053928" cy="3693319"/>
          </a:xfrm>
          <a:prstGeom prst="rect">
            <a:avLst/>
          </a:prstGeom>
          <a:noFill/>
        </p:spPr>
        <p:txBody>
          <a:bodyPr wrap="square" rtlCol="0">
            <a:spAutoFit/>
          </a:bodyPr>
          <a:lstStyle/>
          <a:p>
            <a:pPr algn="just"/>
            <a:r>
              <a:rPr lang="en-US" dirty="0"/>
              <a:t>The telecommunication industry has undergone a transformative evolution over the past few decades, driven by rapid advancements in technology and the proliferation of mobile devices. In this dynamic landscape, user analytics has emerged as a critical tool for telecom companies to understand and cater to their customers' needs effectively. User analytics involves the systematic analysis of customer data, providing insights into user behavior, preferences, and usage patterns.</a:t>
            </a:r>
          </a:p>
          <a:p>
            <a:pPr algn="just"/>
            <a:r>
              <a:rPr lang="en-US" dirty="0"/>
              <a:t>The importance of user analytics in the telecommunication industry cannot be overstated. By leveraging data analytics, telecom companies can enhance customer satisfaction through personalized services, optimize their marketing strategies to target specific user segments, and improve network performance by anticipating and addressing potential issues. Furthermore, user analytics helps in identifying trends and patterns that can inform strategic business decisions, driving growth and competitiveness in a highly saturated market.</a:t>
            </a:r>
          </a:p>
        </p:txBody>
      </p:sp>
    </p:spTree>
    <p:extLst>
      <p:ext uri="{BB962C8B-B14F-4D97-AF65-F5344CB8AC3E}">
        <p14:creationId xmlns:p14="http://schemas.microsoft.com/office/powerpoint/2010/main" val="3052033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94399" y="127818"/>
            <a:ext cx="9888540" cy="3130711"/>
          </a:xfrm>
          <a:prstGeom prst="rect">
            <a:avLst/>
          </a:prstGeom>
        </p:spPr>
      </p:pic>
      <p:pic>
        <p:nvPicPr>
          <p:cNvPr id="3" name="Picture 2"/>
          <p:cNvPicPr>
            <a:picLocks noChangeAspect="1"/>
          </p:cNvPicPr>
          <p:nvPr/>
        </p:nvPicPr>
        <p:blipFill>
          <a:blip r:embed="rId4"/>
          <a:stretch>
            <a:fillRect/>
          </a:stretch>
        </p:blipFill>
        <p:spPr>
          <a:xfrm>
            <a:off x="1594399" y="3258529"/>
            <a:ext cx="9888540" cy="3437375"/>
          </a:xfrm>
          <a:prstGeom prst="rect">
            <a:avLst/>
          </a:prstGeom>
        </p:spPr>
      </p:pic>
    </p:spTree>
    <p:extLst>
      <p:ext uri="{BB962C8B-B14F-4D97-AF65-F5344CB8AC3E}">
        <p14:creationId xmlns:p14="http://schemas.microsoft.com/office/powerpoint/2010/main" val="3446991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6624" y="255162"/>
            <a:ext cx="9495692" cy="6048626"/>
          </a:xfrm>
          <a:prstGeom prst="rect">
            <a:avLst/>
          </a:prstGeom>
        </p:spPr>
      </p:pic>
    </p:spTree>
    <p:extLst>
      <p:ext uri="{BB962C8B-B14F-4D97-AF65-F5344CB8AC3E}">
        <p14:creationId xmlns:p14="http://schemas.microsoft.com/office/powerpoint/2010/main" val="157838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88148" y="468670"/>
            <a:ext cx="10067939" cy="5128261"/>
          </a:xfrm>
          <a:prstGeom prst="rect">
            <a:avLst/>
          </a:prstGeom>
        </p:spPr>
      </p:pic>
    </p:spTree>
    <p:extLst>
      <p:ext uri="{BB962C8B-B14F-4D97-AF65-F5344CB8AC3E}">
        <p14:creationId xmlns:p14="http://schemas.microsoft.com/office/powerpoint/2010/main" val="3441443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61842" y="492370"/>
            <a:ext cx="7829185" cy="5880112"/>
          </a:xfrm>
          <a:prstGeom prst="rect">
            <a:avLst/>
          </a:prstGeom>
        </p:spPr>
      </p:pic>
    </p:spTree>
    <p:extLst>
      <p:ext uri="{BB962C8B-B14F-4D97-AF65-F5344CB8AC3E}">
        <p14:creationId xmlns:p14="http://schemas.microsoft.com/office/powerpoint/2010/main" val="2824105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36374" y="-48639"/>
            <a:ext cx="9667166" cy="3130711"/>
          </a:xfrm>
          <a:prstGeom prst="rect">
            <a:avLst/>
          </a:prstGeom>
        </p:spPr>
      </p:pic>
      <p:pic>
        <p:nvPicPr>
          <p:cNvPr id="3" name="Picture 2"/>
          <p:cNvPicPr>
            <a:picLocks noChangeAspect="1"/>
          </p:cNvPicPr>
          <p:nvPr/>
        </p:nvPicPr>
        <p:blipFill>
          <a:blip r:embed="rId4"/>
          <a:stretch>
            <a:fillRect/>
          </a:stretch>
        </p:blipFill>
        <p:spPr>
          <a:xfrm>
            <a:off x="1636374" y="3130711"/>
            <a:ext cx="9667166" cy="3727289"/>
          </a:xfrm>
          <a:prstGeom prst="rect">
            <a:avLst/>
          </a:prstGeom>
        </p:spPr>
      </p:pic>
    </p:spTree>
    <p:extLst>
      <p:ext uri="{BB962C8B-B14F-4D97-AF65-F5344CB8AC3E}">
        <p14:creationId xmlns:p14="http://schemas.microsoft.com/office/powerpoint/2010/main" val="3455170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2062264" y="710119"/>
            <a:ext cx="5466945" cy="523220"/>
          </a:xfrm>
          <a:prstGeom prst="rect">
            <a:avLst/>
          </a:prstGeom>
          <a:noFill/>
        </p:spPr>
        <p:txBody>
          <a:bodyPr wrap="square" rtlCol="0">
            <a:spAutoFit/>
          </a:bodyPr>
          <a:lstStyle/>
          <a:p>
            <a:r>
              <a:rPr lang="en-IN" sz="2800" b="1" dirty="0"/>
              <a:t>Task 4 - Satisfaction Analysis </a:t>
            </a:r>
          </a:p>
        </p:txBody>
      </p:sp>
      <p:pic>
        <p:nvPicPr>
          <p:cNvPr id="4" name="Picture 3"/>
          <p:cNvPicPr>
            <a:picLocks noChangeAspect="1"/>
          </p:cNvPicPr>
          <p:nvPr/>
        </p:nvPicPr>
        <p:blipFill>
          <a:blip r:embed="rId3"/>
          <a:stretch>
            <a:fillRect/>
          </a:stretch>
        </p:blipFill>
        <p:spPr>
          <a:xfrm>
            <a:off x="2431700" y="1288611"/>
            <a:ext cx="6893170" cy="4730352"/>
          </a:xfrm>
          <a:prstGeom prst="rect">
            <a:avLst/>
          </a:prstGeom>
        </p:spPr>
      </p:pic>
    </p:spTree>
    <p:extLst>
      <p:ext uri="{BB962C8B-B14F-4D97-AF65-F5344CB8AC3E}">
        <p14:creationId xmlns:p14="http://schemas.microsoft.com/office/powerpoint/2010/main" val="3731322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09518" y="74885"/>
            <a:ext cx="9528652" cy="3436800"/>
          </a:xfrm>
          <a:prstGeom prst="rect">
            <a:avLst/>
          </a:prstGeom>
        </p:spPr>
      </p:pic>
      <p:pic>
        <p:nvPicPr>
          <p:cNvPr id="3" name="Picture 2"/>
          <p:cNvPicPr>
            <a:picLocks noChangeAspect="1"/>
          </p:cNvPicPr>
          <p:nvPr/>
        </p:nvPicPr>
        <p:blipFill>
          <a:blip r:embed="rId4"/>
          <a:stretch>
            <a:fillRect/>
          </a:stretch>
        </p:blipFill>
        <p:spPr>
          <a:xfrm>
            <a:off x="1609518" y="3511685"/>
            <a:ext cx="9528652" cy="3346315"/>
          </a:xfrm>
          <a:prstGeom prst="rect">
            <a:avLst/>
          </a:prstGeom>
        </p:spPr>
      </p:pic>
    </p:spTree>
    <p:extLst>
      <p:ext uri="{BB962C8B-B14F-4D97-AF65-F5344CB8AC3E}">
        <p14:creationId xmlns:p14="http://schemas.microsoft.com/office/powerpoint/2010/main" val="2240985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8075" y="415521"/>
            <a:ext cx="8320035" cy="5774263"/>
          </a:xfrm>
          <a:prstGeom prst="rect">
            <a:avLst/>
          </a:prstGeom>
        </p:spPr>
      </p:pic>
    </p:spTree>
    <p:extLst>
      <p:ext uri="{BB962C8B-B14F-4D97-AF65-F5344CB8AC3E}">
        <p14:creationId xmlns:p14="http://schemas.microsoft.com/office/powerpoint/2010/main" val="2267417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37397" y="303077"/>
            <a:ext cx="9505741" cy="6007288"/>
          </a:xfrm>
          <a:prstGeom prst="rect">
            <a:avLst/>
          </a:prstGeom>
        </p:spPr>
      </p:pic>
    </p:spTree>
    <p:extLst>
      <p:ext uri="{BB962C8B-B14F-4D97-AF65-F5344CB8AC3E}">
        <p14:creationId xmlns:p14="http://schemas.microsoft.com/office/powerpoint/2010/main" val="1591998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37398" y="582805"/>
            <a:ext cx="8490857" cy="5164852"/>
          </a:xfrm>
          <a:prstGeom prst="rect">
            <a:avLst/>
          </a:prstGeom>
        </p:spPr>
      </p:pic>
    </p:spTree>
    <p:extLst>
      <p:ext uri="{BB962C8B-B14F-4D97-AF65-F5344CB8AC3E}">
        <p14:creationId xmlns:p14="http://schemas.microsoft.com/office/powerpoint/2010/main" val="3860744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2013527" y="738909"/>
            <a:ext cx="3149600" cy="584775"/>
          </a:xfrm>
          <a:prstGeom prst="rect">
            <a:avLst/>
          </a:prstGeom>
          <a:noFill/>
        </p:spPr>
        <p:txBody>
          <a:bodyPr wrap="square" rtlCol="0">
            <a:spAutoFit/>
          </a:bodyPr>
          <a:lstStyle/>
          <a:p>
            <a:r>
              <a:rPr lang="en-US" sz="3200" dirty="0" smtClean="0">
                <a:latin typeface="Arial Black" panose="020B0A04020102020204" pitchFamily="34" charset="0"/>
              </a:rPr>
              <a:t>Chapter - 2</a:t>
            </a:r>
            <a:endParaRPr lang="en-IN" sz="3200" dirty="0">
              <a:latin typeface="Arial Black" panose="020B0A04020102020204" pitchFamily="34" charset="0"/>
            </a:endParaRPr>
          </a:p>
        </p:txBody>
      </p:sp>
      <p:sp>
        <p:nvSpPr>
          <p:cNvPr id="3" name="TextBox 2"/>
          <p:cNvSpPr txBox="1"/>
          <p:nvPr/>
        </p:nvSpPr>
        <p:spPr>
          <a:xfrm>
            <a:off x="2262909" y="1514764"/>
            <a:ext cx="2678546" cy="461665"/>
          </a:xfrm>
          <a:prstGeom prst="rect">
            <a:avLst/>
          </a:prstGeom>
          <a:noFill/>
        </p:spPr>
        <p:txBody>
          <a:bodyPr wrap="square" rtlCol="0">
            <a:spAutoFit/>
          </a:bodyPr>
          <a:lstStyle/>
          <a:p>
            <a:pPr lvl="0"/>
            <a:r>
              <a:rPr lang="en-IN" sz="2400" b="1" dirty="0"/>
              <a:t>2. </a:t>
            </a:r>
            <a:r>
              <a:rPr lang="en-IN" sz="2400" b="1" dirty="0" smtClean="0"/>
              <a:t>Objectives</a:t>
            </a:r>
            <a:r>
              <a:rPr lang="en-IN" sz="2400" dirty="0" smtClean="0"/>
              <a:t>:</a:t>
            </a:r>
            <a:endParaRPr lang="en-IN" sz="2400" b="1" dirty="0"/>
          </a:p>
        </p:txBody>
      </p:sp>
      <p:sp>
        <p:nvSpPr>
          <p:cNvPr id="10" name="TextBox 9"/>
          <p:cNvSpPr txBox="1"/>
          <p:nvPr/>
        </p:nvSpPr>
        <p:spPr>
          <a:xfrm>
            <a:off x="2396691" y="2387065"/>
            <a:ext cx="9163250" cy="1477328"/>
          </a:xfrm>
          <a:prstGeom prst="rect">
            <a:avLst/>
          </a:prstGeom>
          <a:noFill/>
        </p:spPr>
        <p:txBody>
          <a:bodyPr wrap="square" rtlCol="0">
            <a:spAutoFit/>
          </a:bodyPr>
          <a:lstStyle/>
          <a:p>
            <a:r>
              <a:rPr lang="en-US" dirty="0"/>
              <a:t>The primary objective of this research is to leverage user analytics to gain comprehensive insights into customer behavior and usage patterns in the telecommunication industry. This will aid telecom companies in optimizing their services and enhancing customer satisfaction. The specific objectives of this study are:</a:t>
            </a:r>
            <a:endParaRPr lang="en-IN" dirty="0"/>
          </a:p>
        </p:txBody>
      </p:sp>
      <p:sp>
        <p:nvSpPr>
          <p:cNvPr id="11" name="TextBox 10"/>
          <p:cNvSpPr txBox="1"/>
          <p:nvPr/>
        </p:nvSpPr>
        <p:spPr>
          <a:xfrm>
            <a:off x="2473693" y="4215865"/>
            <a:ext cx="8941869" cy="2031325"/>
          </a:xfrm>
          <a:prstGeom prst="rect">
            <a:avLst/>
          </a:prstGeom>
          <a:noFill/>
        </p:spPr>
        <p:txBody>
          <a:bodyPr wrap="square" rtlCol="0">
            <a:spAutoFit/>
          </a:bodyPr>
          <a:lstStyle/>
          <a:p>
            <a:r>
              <a:rPr lang="en-US" b="1" dirty="0" smtClean="0"/>
              <a:t>1.Data </a:t>
            </a:r>
            <a:r>
              <a:rPr lang="en-US" b="1" dirty="0"/>
              <a:t>Collection</a:t>
            </a:r>
            <a:r>
              <a:rPr lang="en-US" dirty="0"/>
              <a:t>: The data collection process is a critical component of our research on user analytics in the telecommunication industry, enabling us to gather comprehensive insights into customer behavior and usage patterns. The following subsections detail the sources, types, methods, and tools used in this study</a:t>
            </a:r>
            <a:r>
              <a:rPr lang="en-US" dirty="0" smtClean="0"/>
              <a:t>.</a:t>
            </a:r>
          </a:p>
          <a:p>
            <a:r>
              <a:rPr lang="en-US" b="1" dirty="0" smtClean="0"/>
              <a:t>2.Data </a:t>
            </a:r>
            <a:r>
              <a:rPr lang="en-US" b="1" dirty="0"/>
              <a:t>Cleaning and Preprocessing</a:t>
            </a:r>
            <a:r>
              <a:rPr lang="en-US" dirty="0"/>
              <a:t>: Ensuring the quality of data by handling missing values, removing duplicates, and correcting inconsistencies.</a:t>
            </a:r>
          </a:p>
        </p:txBody>
      </p:sp>
    </p:spTree>
    <p:extLst>
      <p:ext uri="{BB962C8B-B14F-4D97-AF65-F5344CB8AC3E}">
        <p14:creationId xmlns:p14="http://schemas.microsoft.com/office/powerpoint/2010/main" val="3801284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2152073" y="738909"/>
            <a:ext cx="2983345" cy="861774"/>
          </a:xfrm>
          <a:prstGeom prst="rect">
            <a:avLst/>
          </a:prstGeom>
          <a:noFill/>
        </p:spPr>
        <p:txBody>
          <a:bodyPr wrap="square" rtlCol="0">
            <a:spAutoFit/>
          </a:bodyPr>
          <a:lstStyle/>
          <a:p>
            <a:r>
              <a:rPr lang="en-US" sz="3200" dirty="0">
                <a:latin typeface="Arial Black" panose="020B0A04020102020204" pitchFamily="34" charset="0"/>
              </a:rPr>
              <a:t>Chapter - 4</a:t>
            </a:r>
            <a:endParaRPr lang="en-IN" sz="3200" dirty="0">
              <a:latin typeface="Arial Black" panose="020B0A04020102020204" pitchFamily="34" charset="0"/>
            </a:endParaRPr>
          </a:p>
          <a:p>
            <a:endParaRPr lang="en-IN" dirty="0"/>
          </a:p>
        </p:txBody>
      </p:sp>
      <p:sp>
        <p:nvSpPr>
          <p:cNvPr id="3" name="TextBox 2"/>
          <p:cNvSpPr txBox="1"/>
          <p:nvPr/>
        </p:nvSpPr>
        <p:spPr>
          <a:xfrm>
            <a:off x="2484582" y="1450109"/>
            <a:ext cx="3001818" cy="461665"/>
          </a:xfrm>
          <a:prstGeom prst="rect">
            <a:avLst/>
          </a:prstGeom>
          <a:noFill/>
        </p:spPr>
        <p:txBody>
          <a:bodyPr wrap="square" rtlCol="0">
            <a:spAutoFit/>
          </a:bodyPr>
          <a:lstStyle/>
          <a:p>
            <a:pPr lvl="0"/>
            <a:r>
              <a:rPr lang="en-IN" sz="2400" b="1" dirty="0"/>
              <a:t>4. Results:</a:t>
            </a:r>
          </a:p>
        </p:txBody>
      </p:sp>
      <p:sp>
        <p:nvSpPr>
          <p:cNvPr id="4" name="TextBox 3"/>
          <p:cNvSpPr txBox="1"/>
          <p:nvPr/>
        </p:nvSpPr>
        <p:spPr>
          <a:xfrm>
            <a:off x="2558473" y="2262909"/>
            <a:ext cx="9051636" cy="3416320"/>
          </a:xfrm>
          <a:prstGeom prst="rect">
            <a:avLst/>
          </a:prstGeom>
          <a:noFill/>
        </p:spPr>
        <p:txBody>
          <a:bodyPr wrap="square" rtlCol="0">
            <a:spAutoFit/>
          </a:bodyPr>
          <a:lstStyle/>
          <a:p>
            <a:r>
              <a:rPr lang="en-US" b="1" dirty="0"/>
              <a:t>Limitations: </a:t>
            </a:r>
            <a:endParaRPr lang="en-US" b="1" dirty="0" smtClean="0"/>
          </a:p>
          <a:p>
            <a:pPr algn="just"/>
            <a:r>
              <a:rPr lang="en-US" dirty="0" smtClean="0"/>
              <a:t>– </a:t>
            </a:r>
            <a:r>
              <a:rPr lang="en-US" dirty="0"/>
              <a:t>Some of the columns in the datasets have large percentages of missing values, thus cannot be </a:t>
            </a:r>
            <a:r>
              <a:rPr lang="en-US" dirty="0" err="1"/>
              <a:t>analysed</a:t>
            </a:r>
            <a:r>
              <a:rPr lang="en-US" dirty="0" smtClean="0"/>
              <a:t>.</a:t>
            </a:r>
          </a:p>
          <a:p>
            <a:pPr algn="just"/>
            <a:endParaRPr lang="en-US" dirty="0" smtClean="0"/>
          </a:p>
          <a:p>
            <a:pPr algn="just"/>
            <a:r>
              <a:rPr lang="en-US" dirty="0" smtClean="0"/>
              <a:t>– </a:t>
            </a:r>
            <a:r>
              <a:rPr lang="en-US" dirty="0"/>
              <a:t>The data has no timestamp. It might contain old records which might give a false overview of the current situation. </a:t>
            </a:r>
            <a:endParaRPr lang="en-US" dirty="0" smtClean="0"/>
          </a:p>
          <a:p>
            <a:pPr algn="just"/>
            <a:endParaRPr lang="en-US" dirty="0" smtClean="0"/>
          </a:p>
          <a:p>
            <a:pPr algn="just"/>
            <a:r>
              <a:rPr lang="en-US" dirty="0" smtClean="0"/>
              <a:t>– </a:t>
            </a:r>
            <a:r>
              <a:rPr lang="en-US" dirty="0"/>
              <a:t>The analysis is focused only on the user leaving out potential insights that could be obtained from other aspects like handsets-analysis. </a:t>
            </a:r>
            <a:endParaRPr lang="en-US" dirty="0" smtClean="0"/>
          </a:p>
          <a:p>
            <a:pPr algn="just"/>
            <a:endParaRPr lang="en-US" dirty="0" smtClean="0"/>
          </a:p>
          <a:p>
            <a:pPr algn="just"/>
            <a:r>
              <a:rPr lang="en-US" dirty="0" smtClean="0"/>
              <a:t>– </a:t>
            </a:r>
            <a:r>
              <a:rPr lang="en-US" dirty="0"/>
              <a:t>The call detail record (voice channel) is ignored and more focus is put on data sessions detail record.</a:t>
            </a:r>
          </a:p>
        </p:txBody>
      </p:sp>
    </p:spTree>
    <p:extLst>
      <p:ext uri="{BB962C8B-B14F-4D97-AF65-F5344CB8AC3E}">
        <p14:creationId xmlns:p14="http://schemas.microsoft.com/office/powerpoint/2010/main" val="421950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1620982" y="637458"/>
            <a:ext cx="9439564" cy="5078313"/>
          </a:xfrm>
          <a:prstGeom prst="rect">
            <a:avLst/>
          </a:prstGeom>
          <a:noFill/>
        </p:spPr>
        <p:txBody>
          <a:bodyPr wrap="square" rtlCol="0">
            <a:spAutoFit/>
          </a:bodyPr>
          <a:lstStyle/>
          <a:p>
            <a:r>
              <a:rPr lang="en-US" b="1" dirty="0"/>
              <a:t>Recommendations: </a:t>
            </a:r>
            <a:endParaRPr lang="en-US" b="1" dirty="0" smtClean="0"/>
          </a:p>
          <a:p>
            <a:endParaRPr lang="en-US" b="1" dirty="0" smtClean="0"/>
          </a:p>
          <a:p>
            <a:pPr algn="just"/>
            <a:r>
              <a:rPr lang="en-US" dirty="0" smtClean="0"/>
              <a:t>– </a:t>
            </a:r>
            <a:r>
              <a:rPr lang="en-US" dirty="0"/>
              <a:t>The company has some weaknesses and strengths based on the analysis. It is worth buying with some changes to be made: </a:t>
            </a:r>
            <a:endParaRPr lang="en-US" dirty="0" smtClean="0"/>
          </a:p>
          <a:p>
            <a:pPr algn="just"/>
            <a:endParaRPr lang="en-US" dirty="0" smtClean="0"/>
          </a:p>
          <a:p>
            <a:pPr algn="just"/>
            <a:r>
              <a:rPr lang="en-US" dirty="0" smtClean="0"/>
              <a:t>● </a:t>
            </a:r>
            <a:r>
              <a:rPr lang="en-US" dirty="0"/>
              <a:t>The handset types should be stocked depending on their number of users. </a:t>
            </a:r>
            <a:endParaRPr lang="en-US" dirty="0" smtClean="0"/>
          </a:p>
          <a:p>
            <a:pPr algn="just"/>
            <a:endParaRPr lang="en-US" dirty="0" smtClean="0"/>
          </a:p>
          <a:p>
            <a:pPr algn="just"/>
            <a:r>
              <a:rPr lang="en-US" dirty="0" smtClean="0"/>
              <a:t>● </a:t>
            </a:r>
            <a:r>
              <a:rPr lang="en-US" dirty="0"/>
              <a:t>More gaming handsets should be introduced given that majority of traffic is as a result of games. </a:t>
            </a:r>
            <a:endParaRPr lang="en-US" dirty="0" smtClean="0"/>
          </a:p>
          <a:p>
            <a:pPr algn="just"/>
            <a:endParaRPr lang="en-US" dirty="0" smtClean="0"/>
          </a:p>
          <a:p>
            <a:pPr algn="just"/>
            <a:r>
              <a:rPr lang="en-US" dirty="0" smtClean="0"/>
              <a:t>● </a:t>
            </a:r>
            <a:r>
              <a:rPr lang="en-US" dirty="0"/>
              <a:t>More features should be added to the existing gaming apps to increase sessions traffic. </a:t>
            </a:r>
            <a:endParaRPr lang="en-US" dirty="0" smtClean="0"/>
          </a:p>
          <a:p>
            <a:pPr algn="just"/>
            <a:endParaRPr lang="en-US" dirty="0" smtClean="0"/>
          </a:p>
          <a:p>
            <a:pPr algn="just"/>
            <a:r>
              <a:rPr lang="en-US" dirty="0" smtClean="0"/>
              <a:t>● </a:t>
            </a:r>
            <a:r>
              <a:rPr lang="en-US" dirty="0"/>
              <a:t>Handsets with a wide variety of applications should be introduced to in order to capture the attention of less engaged users. </a:t>
            </a:r>
            <a:endParaRPr lang="en-US" dirty="0" smtClean="0"/>
          </a:p>
          <a:p>
            <a:pPr algn="just"/>
            <a:endParaRPr lang="en-US" dirty="0" smtClean="0"/>
          </a:p>
          <a:p>
            <a:pPr algn="just"/>
            <a:r>
              <a:rPr lang="en-US" dirty="0" smtClean="0"/>
              <a:t>● </a:t>
            </a:r>
            <a:r>
              <a:rPr lang="en-US" dirty="0"/>
              <a:t>Poor performing handsets based on RTT, TP and TCP values should be replaced by the excellent performers.</a:t>
            </a:r>
            <a:endParaRPr lang="en-US" dirty="0" smtClean="0"/>
          </a:p>
        </p:txBody>
      </p:sp>
    </p:spTree>
    <p:extLst>
      <p:ext uri="{BB962C8B-B14F-4D97-AF65-F5344CB8AC3E}">
        <p14:creationId xmlns:p14="http://schemas.microsoft.com/office/powerpoint/2010/main" val="1860037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884217" y="766618"/>
            <a:ext cx="3906982" cy="584775"/>
          </a:xfrm>
          <a:prstGeom prst="rect">
            <a:avLst/>
          </a:prstGeom>
          <a:noFill/>
        </p:spPr>
        <p:txBody>
          <a:bodyPr wrap="square" rtlCol="0">
            <a:spAutoFit/>
          </a:bodyPr>
          <a:lstStyle/>
          <a:p>
            <a:r>
              <a:rPr lang="en-US" sz="3200" dirty="0">
                <a:latin typeface="Arial Black" panose="020B0A04020102020204" pitchFamily="34" charset="0"/>
              </a:rPr>
              <a:t>Chapter - 5</a:t>
            </a:r>
            <a:endParaRPr lang="en-IN" sz="3200" dirty="0">
              <a:latin typeface="Arial Black" panose="020B0A04020102020204" pitchFamily="34" charset="0"/>
            </a:endParaRPr>
          </a:p>
        </p:txBody>
      </p:sp>
      <p:sp>
        <p:nvSpPr>
          <p:cNvPr id="3" name="TextBox 2"/>
          <p:cNvSpPr txBox="1"/>
          <p:nvPr/>
        </p:nvSpPr>
        <p:spPr>
          <a:xfrm>
            <a:off x="2115127" y="1351393"/>
            <a:ext cx="3676072" cy="461665"/>
          </a:xfrm>
          <a:prstGeom prst="rect">
            <a:avLst/>
          </a:prstGeom>
          <a:noFill/>
        </p:spPr>
        <p:txBody>
          <a:bodyPr wrap="square" rtlCol="0">
            <a:spAutoFit/>
          </a:bodyPr>
          <a:lstStyle/>
          <a:p>
            <a:r>
              <a:rPr lang="en-IN" sz="2400" b="1" dirty="0"/>
              <a:t>5. Conclusions:</a:t>
            </a:r>
          </a:p>
        </p:txBody>
      </p:sp>
      <p:sp>
        <p:nvSpPr>
          <p:cNvPr id="4" name="TextBox 3"/>
          <p:cNvSpPr txBox="1"/>
          <p:nvPr/>
        </p:nvSpPr>
        <p:spPr>
          <a:xfrm>
            <a:off x="2233060" y="1742173"/>
            <a:ext cx="8826366" cy="5078313"/>
          </a:xfrm>
          <a:prstGeom prst="rect">
            <a:avLst/>
          </a:prstGeom>
          <a:noFill/>
        </p:spPr>
        <p:txBody>
          <a:bodyPr wrap="square" rtlCol="0">
            <a:spAutoFit/>
          </a:bodyPr>
          <a:lstStyle/>
          <a:p>
            <a:endParaRPr lang="en-US" dirty="0"/>
          </a:p>
          <a:p>
            <a:r>
              <a:rPr lang="en-US" dirty="0"/>
              <a:t>After conducting an extensive analysis of </a:t>
            </a:r>
            <a:r>
              <a:rPr lang="en-US" dirty="0" err="1"/>
              <a:t>TellCo’s</a:t>
            </a:r>
            <a:r>
              <a:rPr lang="en-US" dirty="0"/>
              <a:t> user data, we have identified several key insights and opportunities for growth</a:t>
            </a:r>
            <a:r>
              <a:rPr lang="en-US" dirty="0" smtClean="0"/>
              <a:t>:</a:t>
            </a:r>
          </a:p>
          <a:p>
            <a:endParaRPr lang="en-US" dirty="0"/>
          </a:p>
          <a:p>
            <a:r>
              <a:rPr lang="en-US" b="1" dirty="0" smtClean="0"/>
              <a:t>1.User </a:t>
            </a:r>
            <a:r>
              <a:rPr lang="en-US" b="1" dirty="0"/>
              <a:t>Overview</a:t>
            </a:r>
            <a:r>
              <a:rPr lang="en-US" dirty="0"/>
              <a:t>:</a:t>
            </a:r>
          </a:p>
          <a:p>
            <a:pPr lvl="1" algn="just"/>
            <a:r>
              <a:rPr lang="en-US" dirty="0"/>
              <a:t>The top 10 handsets and top 3 manufacturers dominate the market. Marketing strategies should target these popular devices to maximize reach.</a:t>
            </a:r>
          </a:p>
          <a:p>
            <a:pPr lvl="1" algn="just"/>
            <a:r>
              <a:rPr lang="en-US" dirty="0"/>
              <a:t>The aggregated user behavior data highlights significant usage patterns across various applications, providing a clear picture of customer preferences.</a:t>
            </a:r>
          </a:p>
          <a:p>
            <a:r>
              <a:rPr lang="en-US" b="1" dirty="0" smtClean="0"/>
              <a:t>2.User </a:t>
            </a:r>
            <a:r>
              <a:rPr lang="en-US" b="1" dirty="0"/>
              <a:t>Engagement</a:t>
            </a:r>
            <a:r>
              <a:rPr lang="en-US" dirty="0"/>
              <a:t>:</a:t>
            </a:r>
          </a:p>
          <a:p>
            <a:pPr lvl="1" algn="just"/>
            <a:r>
              <a:rPr lang="en-US" dirty="0"/>
              <a:t>High engagement metrics were observed for users frequently accessing social media, YouTube, and Netflix. Enhancing network resources for these applications could improve user satisfaction and retention.</a:t>
            </a:r>
          </a:p>
          <a:p>
            <a:pPr lvl="1" algn="just"/>
            <a:r>
              <a:rPr lang="en-US" dirty="0"/>
              <a:t>K-means clustering revealed distinct user segments based on engagement levels, allowing for targeted marketing and resource allocation</a:t>
            </a:r>
            <a:r>
              <a:rPr lang="en-US" dirty="0" smtClean="0"/>
              <a:t>.</a:t>
            </a:r>
            <a:endParaRPr lang="en-US" dirty="0"/>
          </a:p>
        </p:txBody>
      </p:sp>
    </p:spTree>
    <p:extLst>
      <p:ext uri="{BB962C8B-B14F-4D97-AF65-F5344CB8AC3E}">
        <p14:creationId xmlns:p14="http://schemas.microsoft.com/office/powerpoint/2010/main" val="3844369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877439" y="856034"/>
            <a:ext cx="9912484" cy="3139321"/>
          </a:xfrm>
          <a:prstGeom prst="rect">
            <a:avLst/>
          </a:prstGeom>
          <a:noFill/>
        </p:spPr>
        <p:txBody>
          <a:bodyPr wrap="square" rtlCol="0">
            <a:spAutoFit/>
          </a:bodyPr>
          <a:lstStyle/>
          <a:p>
            <a:r>
              <a:rPr lang="en-US" b="1" dirty="0" smtClean="0"/>
              <a:t>3.User </a:t>
            </a:r>
            <a:r>
              <a:rPr lang="en-US" b="1" dirty="0"/>
              <a:t>Experience</a:t>
            </a:r>
            <a:r>
              <a:rPr lang="en-US" dirty="0"/>
              <a:t>:</a:t>
            </a:r>
          </a:p>
          <a:p>
            <a:pPr lvl="1" algn="just"/>
            <a:r>
              <a:rPr lang="en-US" dirty="0"/>
              <a:t>Average throughput and TCP retransmission rates vary across handset types, indicating potential areas for network optimization.</a:t>
            </a:r>
          </a:p>
          <a:p>
            <a:pPr lvl="1" algn="just"/>
            <a:r>
              <a:rPr lang="en-US" dirty="0"/>
              <a:t>Clustering users based on experience metrics identified groups with specific needs and challenges, guiding network improvement efforts.</a:t>
            </a:r>
          </a:p>
          <a:p>
            <a:r>
              <a:rPr lang="en-US" b="1" dirty="0" smtClean="0"/>
              <a:t>4.User </a:t>
            </a:r>
            <a:r>
              <a:rPr lang="en-US" b="1" dirty="0"/>
              <a:t>Satisfaction</a:t>
            </a:r>
            <a:r>
              <a:rPr lang="en-US" dirty="0"/>
              <a:t>:</a:t>
            </a:r>
          </a:p>
          <a:p>
            <a:pPr lvl="1" algn="just"/>
            <a:r>
              <a:rPr lang="en-US" dirty="0"/>
              <a:t>Combining engagement and experience scores provided a comprehensive satisfaction score. The regression model accurately predicted user satisfaction, aiding in proactive service improvements.</a:t>
            </a:r>
          </a:p>
          <a:p>
            <a:pPr lvl="1" algn="just"/>
            <a:r>
              <a:rPr lang="en-US" dirty="0"/>
              <a:t>Clustering satisfaction scores identified distinct user groups, enabling tailored customer service strategies.</a:t>
            </a:r>
          </a:p>
        </p:txBody>
      </p:sp>
    </p:spTree>
    <p:extLst>
      <p:ext uri="{BB962C8B-B14F-4D97-AF65-F5344CB8AC3E}">
        <p14:creationId xmlns:p14="http://schemas.microsoft.com/office/powerpoint/2010/main" val="394177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5" name="TextBox 4"/>
          <p:cNvSpPr txBox="1"/>
          <p:nvPr/>
        </p:nvSpPr>
        <p:spPr>
          <a:xfrm>
            <a:off x="2136808" y="1232033"/>
            <a:ext cx="9529011" cy="4247317"/>
          </a:xfrm>
          <a:prstGeom prst="rect">
            <a:avLst/>
          </a:prstGeom>
          <a:noFill/>
        </p:spPr>
        <p:txBody>
          <a:bodyPr wrap="square" rtlCol="0">
            <a:spAutoFit/>
          </a:bodyPr>
          <a:lstStyle/>
          <a:p>
            <a:pPr algn="just"/>
            <a:r>
              <a:rPr lang="en-US" b="1" dirty="0" smtClean="0"/>
              <a:t>3.Exploratory </a:t>
            </a:r>
            <a:r>
              <a:rPr lang="en-US" b="1" dirty="0"/>
              <a:t>Data Analysis (EDA)</a:t>
            </a:r>
            <a:r>
              <a:rPr lang="en-US" dirty="0"/>
              <a:t>: Analyzing the dataset to identify key features, uncover patterns, and visualize trends that impact house prices</a:t>
            </a:r>
            <a:r>
              <a:rPr lang="en-US" dirty="0" smtClean="0"/>
              <a:t>.</a:t>
            </a:r>
          </a:p>
          <a:p>
            <a:pPr algn="just"/>
            <a:endParaRPr lang="en-US" dirty="0"/>
          </a:p>
          <a:p>
            <a:pPr algn="just"/>
            <a:endParaRPr lang="en-US" dirty="0"/>
          </a:p>
          <a:p>
            <a:pPr algn="just"/>
            <a:r>
              <a:rPr lang="en-US" b="1" dirty="0" smtClean="0"/>
              <a:t>4.Feature </a:t>
            </a:r>
            <a:r>
              <a:rPr lang="en-US" b="1" dirty="0"/>
              <a:t>Engineering</a:t>
            </a:r>
            <a:r>
              <a:rPr lang="en-US" dirty="0"/>
              <a:t>: Creating new features based on domain knowledge and statistical methods to enhance the predictive power of the model</a:t>
            </a:r>
            <a:r>
              <a:rPr lang="en-US" dirty="0" smtClean="0"/>
              <a:t>.</a:t>
            </a:r>
          </a:p>
          <a:p>
            <a:pPr algn="just"/>
            <a:endParaRPr lang="en-US" dirty="0"/>
          </a:p>
          <a:p>
            <a:pPr algn="just"/>
            <a:endParaRPr lang="en-US" dirty="0"/>
          </a:p>
          <a:p>
            <a:pPr algn="just"/>
            <a:r>
              <a:rPr lang="en-US" b="1" dirty="0" smtClean="0"/>
              <a:t>5.Model </a:t>
            </a:r>
            <a:r>
              <a:rPr lang="en-US" b="1" dirty="0"/>
              <a:t>Development and Evaluation</a:t>
            </a:r>
            <a:r>
              <a:rPr lang="en-US" dirty="0"/>
              <a:t>: Building, training, and evaluating several machine learning models, including linear regression, decision trees, and random forests, to identify the best-performing model</a:t>
            </a:r>
            <a:r>
              <a:rPr lang="en-US" dirty="0" smtClean="0"/>
              <a:t>.</a:t>
            </a:r>
          </a:p>
          <a:p>
            <a:pPr algn="just"/>
            <a:endParaRPr lang="en-US" dirty="0"/>
          </a:p>
          <a:p>
            <a:pPr algn="just"/>
            <a:endParaRPr lang="en-US" dirty="0"/>
          </a:p>
          <a:p>
            <a:pPr algn="just"/>
            <a:r>
              <a:rPr lang="en-US" b="1" dirty="0" smtClean="0"/>
              <a:t>6.Model </a:t>
            </a:r>
            <a:r>
              <a:rPr lang="en-US" b="1" dirty="0"/>
              <a:t>Deployment</a:t>
            </a:r>
            <a:r>
              <a:rPr lang="en-US" dirty="0"/>
              <a:t>: Developing a user-friendly web application using </a:t>
            </a:r>
            <a:r>
              <a:rPr lang="en-US" dirty="0" err="1" smtClean="0"/>
              <a:t>Streamlit</a:t>
            </a:r>
            <a:r>
              <a:rPr lang="en-US" dirty="0" smtClean="0"/>
              <a:t> </a:t>
            </a:r>
            <a:r>
              <a:rPr lang="en-US" dirty="0"/>
              <a:t>to make the prediction model accessible for </a:t>
            </a:r>
            <a:r>
              <a:rPr lang="en-US" dirty="0" smtClean="0"/>
              <a:t> user </a:t>
            </a:r>
            <a:r>
              <a:rPr lang="en-US" dirty="0" err="1" smtClean="0"/>
              <a:t>behaviour</a:t>
            </a:r>
            <a:r>
              <a:rPr lang="en-US" dirty="0" smtClean="0"/>
              <a:t> </a:t>
            </a:r>
            <a:r>
              <a:rPr lang="en-US" dirty="0"/>
              <a:t>estimation.</a:t>
            </a:r>
          </a:p>
        </p:txBody>
      </p:sp>
    </p:spTree>
    <p:extLst>
      <p:ext uri="{BB962C8B-B14F-4D97-AF65-F5344CB8AC3E}">
        <p14:creationId xmlns:p14="http://schemas.microsoft.com/office/powerpoint/2010/main" val="138872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847273" y="708239"/>
            <a:ext cx="3398981" cy="584775"/>
          </a:xfrm>
          <a:prstGeom prst="rect">
            <a:avLst/>
          </a:prstGeom>
          <a:noFill/>
        </p:spPr>
        <p:txBody>
          <a:bodyPr wrap="square" rtlCol="0">
            <a:spAutoFit/>
          </a:bodyPr>
          <a:lstStyle/>
          <a:p>
            <a:r>
              <a:rPr lang="en-US" sz="3200" dirty="0">
                <a:latin typeface="Arial Black" panose="020B0A04020102020204" pitchFamily="34" charset="0"/>
              </a:rPr>
              <a:t>Chapter - 3</a:t>
            </a:r>
            <a:endParaRPr lang="en-IN" sz="3200" dirty="0">
              <a:latin typeface="Arial Black" panose="020B0A04020102020204" pitchFamily="34" charset="0"/>
            </a:endParaRPr>
          </a:p>
        </p:txBody>
      </p:sp>
      <p:sp>
        <p:nvSpPr>
          <p:cNvPr id="3" name="TextBox 2"/>
          <p:cNvSpPr txBox="1"/>
          <p:nvPr/>
        </p:nvSpPr>
        <p:spPr>
          <a:xfrm>
            <a:off x="1847273" y="1293014"/>
            <a:ext cx="2733963" cy="461665"/>
          </a:xfrm>
          <a:prstGeom prst="rect">
            <a:avLst/>
          </a:prstGeom>
          <a:noFill/>
        </p:spPr>
        <p:txBody>
          <a:bodyPr wrap="square" rtlCol="0">
            <a:spAutoFit/>
          </a:bodyPr>
          <a:lstStyle/>
          <a:p>
            <a:pPr lvl="0"/>
            <a:r>
              <a:rPr lang="en-IN" sz="2400" b="1" dirty="0"/>
              <a:t>3. Methods</a:t>
            </a:r>
          </a:p>
        </p:txBody>
      </p:sp>
      <p:sp>
        <p:nvSpPr>
          <p:cNvPr id="6" name="TextBox 5"/>
          <p:cNvSpPr txBox="1"/>
          <p:nvPr/>
        </p:nvSpPr>
        <p:spPr>
          <a:xfrm>
            <a:off x="2309090" y="1877789"/>
            <a:ext cx="2964873" cy="369332"/>
          </a:xfrm>
          <a:prstGeom prst="rect">
            <a:avLst/>
          </a:prstGeom>
          <a:noFill/>
        </p:spPr>
        <p:txBody>
          <a:bodyPr wrap="square" rtlCol="0">
            <a:spAutoFit/>
          </a:bodyPr>
          <a:lstStyle/>
          <a:p>
            <a:r>
              <a:rPr lang="en-IN" dirty="0" smtClean="0">
                <a:latin typeface="Arial Black" panose="020B0A04020102020204" pitchFamily="34" charset="0"/>
              </a:rPr>
              <a:t>(</a:t>
            </a:r>
            <a:r>
              <a:rPr lang="en-IN" dirty="0" err="1" smtClean="0">
                <a:latin typeface="Arial Black" panose="020B0A04020102020204" pitchFamily="34" charset="0"/>
              </a:rPr>
              <a:t>i</a:t>
            </a:r>
            <a:r>
              <a:rPr lang="en-IN" dirty="0" smtClean="0">
                <a:latin typeface="Arial Black" panose="020B0A04020102020204" pitchFamily="34" charset="0"/>
              </a:rPr>
              <a:t>).  Loading </a:t>
            </a:r>
            <a:r>
              <a:rPr lang="en-IN" dirty="0">
                <a:latin typeface="Arial Black" panose="020B0A04020102020204" pitchFamily="34" charset="0"/>
              </a:rPr>
              <a:t>the </a:t>
            </a:r>
            <a:r>
              <a:rPr lang="en-IN" dirty="0" smtClean="0">
                <a:latin typeface="Arial Black" panose="020B0A04020102020204" pitchFamily="34" charset="0"/>
              </a:rPr>
              <a:t>Data:</a:t>
            </a:r>
            <a:endParaRPr lang="en-IN" dirty="0">
              <a:latin typeface="Arial Black" panose="020B0A04020102020204" pitchFamily="34" charset="0"/>
            </a:endParaRPr>
          </a:p>
        </p:txBody>
      </p:sp>
      <p:sp>
        <p:nvSpPr>
          <p:cNvPr id="7" name="TextBox 6"/>
          <p:cNvSpPr txBox="1"/>
          <p:nvPr/>
        </p:nvSpPr>
        <p:spPr>
          <a:xfrm>
            <a:off x="2946400" y="2370231"/>
            <a:ext cx="8866909" cy="923330"/>
          </a:xfrm>
          <a:prstGeom prst="rect">
            <a:avLst/>
          </a:prstGeom>
          <a:noFill/>
        </p:spPr>
        <p:txBody>
          <a:bodyPr wrap="square" rtlCol="0">
            <a:spAutoFit/>
          </a:bodyPr>
          <a:lstStyle/>
          <a:p>
            <a:pPr algn="just"/>
            <a:r>
              <a:rPr lang="en-US" dirty="0"/>
              <a:t>To load the real estate pricing dataset into a Pandas </a:t>
            </a:r>
            <a:r>
              <a:rPr lang="en-US" dirty="0" err="1"/>
              <a:t>DataFrame</a:t>
            </a:r>
            <a:r>
              <a:rPr lang="en-US" dirty="0"/>
              <a:t>, Load the dataset provided in a CSV or Excel format into a Pandas </a:t>
            </a:r>
            <a:r>
              <a:rPr lang="en-US" dirty="0" err="1"/>
              <a:t>DataFrame</a:t>
            </a:r>
            <a:r>
              <a:rPr lang="en-US" dirty="0"/>
              <a:t> to facilitate easy manipulation and analysis</a:t>
            </a:r>
            <a:r>
              <a:rPr lang="en-US" dirty="0" smtClean="0"/>
              <a:t>. Using </a:t>
            </a:r>
            <a:r>
              <a:rPr lang="en-IN" dirty="0" smtClean="0"/>
              <a:t>Python  </a:t>
            </a:r>
            <a:r>
              <a:rPr lang="en-IN" dirty="0"/>
              <a:t>Pandas </a:t>
            </a:r>
            <a:r>
              <a:rPr lang="en-IN" dirty="0" smtClean="0"/>
              <a:t>Library.</a:t>
            </a:r>
            <a:endParaRPr lang="en-IN" dirty="0"/>
          </a:p>
        </p:txBody>
      </p:sp>
      <p:pic>
        <p:nvPicPr>
          <p:cNvPr id="4" name="Picture 3"/>
          <p:cNvPicPr>
            <a:picLocks noChangeAspect="1"/>
          </p:cNvPicPr>
          <p:nvPr/>
        </p:nvPicPr>
        <p:blipFill>
          <a:blip r:embed="rId3"/>
          <a:stretch>
            <a:fillRect/>
          </a:stretch>
        </p:blipFill>
        <p:spPr>
          <a:xfrm>
            <a:off x="1875565" y="3318715"/>
            <a:ext cx="8944719" cy="16654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5565" y="5177953"/>
            <a:ext cx="8973011" cy="1370266"/>
          </a:xfrm>
          <a:prstGeom prst="rect">
            <a:avLst/>
          </a:prstGeom>
        </p:spPr>
      </p:pic>
    </p:spTree>
    <p:extLst>
      <p:ext uri="{BB962C8B-B14F-4D97-AF65-F5344CB8AC3E}">
        <p14:creationId xmlns:p14="http://schemas.microsoft.com/office/powerpoint/2010/main" val="215856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318823" y="11956"/>
            <a:ext cx="4119418" cy="461665"/>
          </a:xfrm>
          <a:prstGeom prst="rect">
            <a:avLst/>
          </a:prstGeom>
          <a:noFill/>
        </p:spPr>
        <p:txBody>
          <a:bodyPr wrap="square" rtlCol="0">
            <a:spAutoFit/>
          </a:bodyPr>
          <a:lstStyle/>
          <a:p>
            <a:r>
              <a:rPr lang="en-IN" sz="2400" dirty="0">
                <a:latin typeface="Arial Black" panose="020B0A04020102020204" pitchFamily="34" charset="0"/>
              </a:rPr>
              <a:t>(</a:t>
            </a:r>
            <a:r>
              <a:rPr lang="en-IN" sz="2400" dirty="0" smtClean="0">
                <a:latin typeface="Arial Black" panose="020B0A04020102020204" pitchFamily="34" charset="0"/>
              </a:rPr>
              <a:t>ii).</a:t>
            </a:r>
            <a:r>
              <a:rPr lang="en-IN" dirty="0" smtClean="0">
                <a:latin typeface="Arial Black" panose="020B0A04020102020204" pitchFamily="34" charset="0"/>
              </a:rPr>
              <a:t> </a:t>
            </a:r>
            <a:r>
              <a:rPr lang="en-IN" sz="2400" dirty="0">
                <a:latin typeface="Arial Black" panose="020B0A04020102020204" pitchFamily="34" charset="0"/>
              </a:rPr>
              <a:t>Cleaning the Data:</a:t>
            </a:r>
          </a:p>
        </p:txBody>
      </p:sp>
      <p:sp>
        <p:nvSpPr>
          <p:cNvPr id="3" name="TextBox 2"/>
          <p:cNvSpPr txBox="1"/>
          <p:nvPr/>
        </p:nvSpPr>
        <p:spPr>
          <a:xfrm>
            <a:off x="1613367" y="483896"/>
            <a:ext cx="10123248" cy="1200329"/>
          </a:xfrm>
          <a:prstGeom prst="rect">
            <a:avLst/>
          </a:prstGeom>
          <a:noFill/>
        </p:spPr>
        <p:txBody>
          <a:bodyPr wrap="square" rtlCol="0">
            <a:spAutoFit/>
          </a:bodyPr>
          <a:lstStyle/>
          <a:p>
            <a:pPr algn="just"/>
            <a:r>
              <a:rPr lang="en-US" dirty="0"/>
              <a:t>Cleaning the data is an essential step in the data analysis process, particularly for User Analytics in the Telecommunication Industry - Overview</a:t>
            </a:r>
            <a:r>
              <a:rPr lang="en-US" dirty="0" smtClean="0"/>
              <a:t>. </a:t>
            </a:r>
            <a:r>
              <a:rPr lang="en-US" dirty="0"/>
              <a:t>It involves preparing the dataset by addressing missing values, removing duplicate entries, and fixing any anomalies or inconsistencies. This ensures that the data is accurate and reliable for further analysis.</a:t>
            </a:r>
            <a:endParaRPr lang="en-IN" dirty="0"/>
          </a:p>
        </p:txBody>
      </p:sp>
      <p:sp>
        <p:nvSpPr>
          <p:cNvPr id="4" name="TextBox 3"/>
          <p:cNvSpPr txBox="1"/>
          <p:nvPr/>
        </p:nvSpPr>
        <p:spPr>
          <a:xfrm>
            <a:off x="452387" y="1722072"/>
            <a:ext cx="4341091" cy="369332"/>
          </a:xfrm>
          <a:prstGeom prst="rect">
            <a:avLst/>
          </a:prstGeom>
          <a:noFill/>
        </p:spPr>
        <p:txBody>
          <a:bodyPr wrap="square" rtlCol="0">
            <a:spAutoFit/>
          </a:bodyPr>
          <a:lstStyle/>
          <a:p>
            <a:r>
              <a:rPr lang="en-IN" dirty="0" smtClean="0">
                <a:latin typeface="Arial Black" panose="020B0A04020102020204" pitchFamily="34" charset="0"/>
              </a:rPr>
              <a:t>(</a:t>
            </a:r>
            <a:r>
              <a:rPr lang="en-IN" dirty="0">
                <a:latin typeface="Arial Black" panose="020B0A04020102020204" pitchFamily="34" charset="0"/>
              </a:rPr>
              <a:t>a</a:t>
            </a:r>
            <a:r>
              <a:rPr lang="en-IN" dirty="0" smtClean="0">
                <a:latin typeface="Arial Black" panose="020B0A04020102020204" pitchFamily="34" charset="0"/>
              </a:rPr>
              <a:t>). </a:t>
            </a:r>
            <a:r>
              <a:rPr lang="en-IN" b="1" dirty="0">
                <a:latin typeface="Arial Black" panose="020B0A04020102020204" pitchFamily="34" charset="0"/>
              </a:rPr>
              <a:t>Handling Missing Values</a:t>
            </a:r>
            <a:r>
              <a:rPr lang="en-IN" dirty="0">
                <a:latin typeface="Arial Black" panose="020B0A04020102020204" pitchFamily="34" charset="0"/>
              </a:rPr>
              <a:t>: </a:t>
            </a:r>
          </a:p>
        </p:txBody>
      </p:sp>
      <p:sp>
        <p:nvSpPr>
          <p:cNvPr id="6" name="TextBox 5"/>
          <p:cNvSpPr txBox="1"/>
          <p:nvPr/>
        </p:nvSpPr>
        <p:spPr>
          <a:xfrm flipH="1">
            <a:off x="452387" y="2116738"/>
            <a:ext cx="10834448" cy="2031325"/>
          </a:xfrm>
          <a:prstGeom prst="rect">
            <a:avLst/>
          </a:prstGeom>
          <a:noFill/>
        </p:spPr>
        <p:txBody>
          <a:bodyPr wrap="square" rtlCol="0">
            <a:spAutoFit/>
          </a:bodyPr>
          <a:lstStyle/>
          <a:p>
            <a:pPr algn="just"/>
            <a:r>
              <a:rPr lang="en-US" dirty="0"/>
              <a:t>Missing values can occur due to various reasons such as data entry errors or incomplete records. To handle missing values, you can</a:t>
            </a:r>
            <a:r>
              <a:rPr lang="en-US" dirty="0" smtClean="0"/>
              <a:t>:</a:t>
            </a:r>
          </a:p>
          <a:p>
            <a:pPr marL="285750" indent="-285750" algn="just">
              <a:buFont typeface="Arial" panose="020B0604020202020204" pitchFamily="34" charset="0"/>
              <a:buChar char="•"/>
            </a:pPr>
            <a:r>
              <a:rPr lang="en-US" dirty="0" smtClean="0"/>
              <a:t>Use </a:t>
            </a:r>
            <a:r>
              <a:rPr lang="en-US" dirty="0" err="1" smtClean="0"/>
              <a:t>isnull</a:t>
            </a:r>
            <a:r>
              <a:rPr lang="en-US" dirty="0" smtClean="0"/>
              <a:t>()  </a:t>
            </a:r>
            <a:r>
              <a:rPr lang="en-US" dirty="0"/>
              <a:t>method to identify missing values in the dataset</a:t>
            </a:r>
            <a:r>
              <a:rPr lang="en-US" dirty="0" smtClean="0"/>
              <a:t>.</a:t>
            </a:r>
          </a:p>
          <a:p>
            <a:pPr marL="285750" indent="-285750" algn="just">
              <a:buFont typeface="Arial" panose="020B0604020202020204" pitchFamily="34" charset="0"/>
              <a:buChar char="•"/>
            </a:pPr>
            <a:r>
              <a:rPr lang="en-US" dirty="0"/>
              <a:t>Use </a:t>
            </a:r>
            <a:r>
              <a:rPr lang="en-US" dirty="0" err="1" smtClean="0"/>
              <a:t>fillna</a:t>
            </a:r>
            <a:r>
              <a:rPr lang="en-US" dirty="0" smtClean="0"/>
              <a:t>() </a:t>
            </a:r>
            <a:r>
              <a:rPr lang="en-US" dirty="0"/>
              <a:t>method to replace missing values with appropriate values, such as the mean, median, or mode of the column</a:t>
            </a:r>
            <a:r>
              <a:rPr lang="en-US" dirty="0" smtClean="0"/>
              <a:t>.</a:t>
            </a:r>
          </a:p>
          <a:p>
            <a:pPr marL="285750" indent="-285750" algn="just">
              <a:buFont typeface="Arial" panose="020B0604020202020204" pitchFamily="34" charset="0"/>
              <a:buChar char="•"/>
            </a:pPr>
            <a:r>
              <a:rPr lang="en-US" dirty="0"/>
              <a:t>Alternatively, you can use the </a:t>
            </a:r>
            <a:r>
              <a:rPr lang="en-US" dirty="0" err="1" smtClean="0"/>
              <a:t>dropna</a:t>
            </a:r>
            <a:r>
              <a:rPr lang="en-US" dirty="0" smtClean="0"/>
              <a:t>() </a:t>
            </a:r>
            <a:r>
              <a:rPr lang="en-US" dirty="0"/>
              <a:t>method to remove rows with missing values if they are not critical for your analysis.</a:t>
            </a:r>
            <a:endParaRPr lang="en-IN" dirty="0"/>
          </a:p>
        </p:txBody>
      </p:sp>
      <p:pic>
        <p:nvPicPr>
          <p:cNvPr id="8" name="Picture 7"/>
          <p:cNvPicPr>
            <a:picLocks noChangeAspect="1"/>
          </p:cNvPicPr>
          <p:nvPr/>
        </p:nvPicPr>
        <p:blipFill>
          <a:blip r:embed="rId3"/>
          <a:stretch>
            <a:fillRect/>
          </a:stretch>
        </p:blipFill>
        <p:spPr>
          <a:xfrm>
            <a:off x="452387" y="4281882"/>
            <a:ext cx="11609474" cy="2576118"/>
          </a:xfrm>
          <a:prstGeom prst="rect">
            <a:avLst/>
          </a:prstGeom>
        </p:spPr>
      </p:pic>
    </p:spTree>
    <p:extLst>
      <p:ext uri="{BB962C8B-B14F-4D97-AF65-F5344CB8AC3E}">
        <p14:creationId xmlns:p14="http://schemas.microsoft.com/office/powerpoint/2010/main" val="166779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874982" y="794328"/>
            <a:ext cx="3953163" cy="400110"/>
          </a:xfrm>
          <a:prstGeom prst="rect">
            <a:avLst/>
          </a:prstGeom>
          <a:noFill/>
        </p:spPr>
        <p:txBody>
          <a:bodyPr wrap="square" rtlCol="0">
            <a:spAutoFit/>
          </a:bodyPr>
          <a:lstStyle/>
          <a:p>
            <a:r>
              <a:rPr lang="en-IN" sz="2000" dirty="0" smtClean="0">
                <a:latin typeface="Arial Black" panose="020B0A04020102020204" pitchFamily="34" charset="0"/>
              </a:rPr>
              <a:t>(b). </a:t>
            </a:r>
            <a:r>
              <a:rPr lang="en-IN" sz="2000" b="1" dirty="0">
                <a:latin typeface="Arial Black" panose="020B0A04020102020204" pitchFamily="34" charset="0"/>
              </a:rPr>
              <a:t>Removing Duplicates</a:t>
            </a:r>
            <a:r>
              <a:rPr lang="en-IN" sz="2000" dirty="0">
                <a:latin typeface="Arial Black" panose="020B0A04020102020204" pitchFamily="34" charset="0"/>
              </a:rPr>
              <a:t>:</a:t>
            </a:r>
            <a:r>
              <a:rPr lang="en-IN" sz="2000" dirty="0" smtClean="0">
                <a:latin typeface="Arial Black" panose="020B0A04020102020204" pitchFamily="34" charset="0"/>
              </a:rPr>
              <a:t> </a:t>
            </a:r>
            <a:endParaRPr lang="en-IN" sz="2000" dirty="0">
              <a:latin typeface="Arial Black" panose="020B0A04020102020204" pitchFamily="34" charset="0"/>
            </a:endParaRPr>
          </a:p>
        </p:txBody>
      </p:sp>
      <p:sp>
        <p:nvSpPr>
          <p:cNvPr id="3" name="TextBox 2"/>
          <p:cNvSpPr txBox="1"/>
          <p:nvPr/>
        </p:nvSpPr>
        <p:spPr>
          <a:xfrm>
            <a:off x="2586182" y="1394691"/>
            <a:ext cx="9199418" cy="2031325"/>
          </a:xfrm>
          <a:prstGeom prst="rect">
            <a:avLst/>
          </a:prstGeom>
          <a:noFill/>
        </p:spPr>
        <p:txBody>
          <a:bodyPr wrap="square" rtlCol="0">
            <a:spAutoFit/>
          </a:bodyPr>
          <a:lstStyle/>
          <a:p>
            <a:r>
              <a:rPr lang="en-US" dirty="0"/>
              <a:t>Duplicate entries can skew the analysis results. To remove duplicates, you can</a:t>
            </a:r>
            <a:r>
              <a:rPr lang="en-US" dirty="0" smtClean="0"/>
              <a:t>:</a:t>
            </a:r>
          </a:p>
          <a:p>
            <a:endParaRPr lang="en-US" dirty="0" smtClean="0"/>
          </a:p>
          <a:p>
            <a:pPr marL="285750" indent="-285750">
              <a:buFont typeface="Arial" panose="020B0604020202020204" pitchFamily="34" charset="0"/>
              <a:buChar char="•"/>
            </a:pPr>
            <a:r>
              <a:rPr lang="en-IN" dirty="0" smtClean="0"/>
              <a:t>Use the duplicated() </a:t>
            </a:r>
            <a:r>
              <a:rPr lang="en-US" dirty="0"/>
              <a:t>method to identify duplicate rows in the dataset</a:t>
            </a:r>
            <a:r>
              <a:rPr lang="en-US" dirty="0" smtClean="0"/>
              <a:t>.</a:t>
            </a:r>
          </a:p>
          <a:p>
            <a:pPr marL="285750" indent="-285750">
              <a:buFont typeface="Arial" panose="020B0604020202020204" pitchFamily="34" charset="0"/>
              <a:buChar char="•"/>
            </a:pPr>
            <a:r>
              <a:rPr lang="en-IN" dirty="0"/>
              <a:t>Use </a:t>
            </a:r>
            <a:r>
              <a:rPr lang="en-IN" dirty="0" smtClean="0"/>
              <a:t>the </a:t>
            </a:r>
            <a:r>
              <a:rPr lang="en-IN" dirty="0" err="1" smtClean="0"/>
              <a:t>drop_duplicated</a:t>
            </a:r>
            <a:r>
              <a:rPr lang="en-IN" dirty="0"/>
              <a:t>()</a:t>
            </a:r>
            <a:r>
              <a:rPr lang="en-IN" dirty="0" smtClean="0"/>
              <a:t> </a:t>
            </a:r>
            <a:r>
              <a:rPr lang="en-US" dirty="0"/>
              <a:t>method to remove duplicate rows and keep only unique entries.</a:t>
            </a:r>
            <a:endParaRPr lang="en-US" dirty="0" smtClean="0"/>
          </a:p>
          <a:p>
            <a:endParaRPr lang="en-US" dirty="0" smtClean="0"/>
          </a:p>
          <a:p>
            <a:endParaRPr lang="en-IN" dirty="0"/>
          </a:p>
        </p:txBody>
      </p:sp>
      <p:pic>
        <p:nvPicPr>
          <p:cNvPr id="4" name="Picture 3"/>
          <p:cNvPicPr>
            <a:picLocks noChangeAspect="1"/>
          </p:cNvPicPr>
          <p:nvPr/>
        </p:nvPicPr>
        <p:blipFill>
          <a:blip r:embed="rId3"/>
          <a:stretch>
            <a:fillRect/>
          </a:stretch>
        </p:blipFill>
        <p:spPr>
          <a:xfrm>
            <a:off x="2451428" y="3324945"/>
            <a:ext cx="8694626" cy="1276416"/>
          </a:xfrm>
          <a:prstGeom prst="rect">
            <a:avLst/>
          </a:prstGeom>
        </p:spPr>
      </p:pic>
    </p:spTree>
    <p:extLst>
      <p:ext uri="{BB962C8B-B14F-4D97-AF65-F5344CB8AC3E}">
        <p14:creationId xmlns:p14="http://schemas.microsoft.com/office/powerpoint/2010/main" val="4007235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p:cNvSpPr txBox="1"/>
          <p:nvPr/>
        </p:nvSpPr>
        <p:spPr>
          <a:xfrm>
            <a:off x="1742172" y="287552"/>
            <a:ext cx="5207267" cy="954107"/>
          </a:xfrm>
          <a:prstGeom prst="rect">
            <a:avLst/>
          </a:prstGeom>
          <a:noFill/>
        </p:spPr>
        <p:txBody>
          <a:bodyPr wrap="square" rtlCol="0">
            <a:spAutoFit/>
          </a:bodyPr>
          <a:lstStyle/>
          <a:p>
            <a:r>
              <a:rPr lang="en-IN" sz="2800" b="1" dirty="0"/>
              <a:t>Task 1 - User Overview Analysis</a:t>
            </a:r>
          </a:p>
        </p:txBody>
      </p:sp>
      <p:sp>
        <p:nvSpPr>
          <p:cNvPr id="5" name="TextBox 4"/>
          <p:cNvSpPr txBox="1"/>
          <p:nvPr/>
        </p:nvSpPr>
        <p:spPr>
          <a:xfrm>
            <a:off x="158909" y="1298472"/>
            <a:ext cx="8325853" cy="646331"/>
          </a:xfrm>
          <a:prstGeom prst="rect">
            <a:avLst/>
          </a:prstGeom>
          <a:noFill/>
        </p:spPr>
        <p:txBody>
          <a:bodyPr wrap="square" rtlCol="0">
            <a:spAutoFit/>
          </a:bodyPr>
          <a:lstStyle/>
          <a:p>
            <a:r>
              <a:rPr lang="en-US" b="1" dirty="0"/>
              <a:t>1. Identify the top 10 handsets used by the customers:</a:t>
            </a:r>
          </a:p>
          <a:p>
            <a:endParaRPr lang="en-IN" dirty="0"/>
          </a:p>
        </p:txBody>
      </p:sp>
      <p:pic>
        <p:nvPicPr>
          <p:cNvPr id="3" name="Picture 2"/>
          <p:cNvPicPr>
            <a:picLocks noChangeAspect="1"/>
          </p:cNvPicPr>
          <p:nvPr/>
        </p:nvPicPr>
        <p:blipFill>
          <a:blip r:embed="rId3"/>
          <a:stretch>
            <a:fillRect/>
          </a:stretch>
        </p:blipFill>
        <p:spPr>
          <a:xfrm>
            <a:off x="501919" y="2114796"/>
            <a:ext cx="6236020" cy="4292821"/>
          </a:xfrm>
          <a:prstGeom prst="rect">
            <a:avLst/>
          </a:prstGeom>
        </p:spPr>
      </p:pic>
      <p:pic>
        <p:nvPicPr>
          <p:cNvPr id="4" name="Picture 3"/>
          <p:cNvPicPr>
            <a:picLocks noChangeAspect="1"/>
          </p:cNvPicPr>
          <p:nvPr/>
        </p:nvPicPr>
        <p:blipFill>
          <a:blip r:embed="rId4"/>
          <a:stretch>
            <a:fillRect/>
          </a:stretch>
        </p:blipFill>
        <p:spPr>
          <a:xfrm>
            <a:off x="6877443" y="1944803"/>
            <a:ext cx="5430997" cy="4578585"/>
          </a:xfrm>
          <a:prstGeom prst="rect">
            <a:avLst/>
          </a:prstGeom>
        </p:spPr>
      </p:pic>
    </p:spTree>
    <p:extLst>
      <p:ext uri="{BB962C8B-B14F-4D97-AF65-F5344CB8AC3E}">
        <p14:creationId xmlns:p14="http://schemas.microsoft.com/office/powerpoint/2010/main" val="164361536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896</TotalTime>
  <Words>1758</Words>
  <Application>Microsoft Office PowerPoint</Application>
  <PresentationFormat>Widescreen</PresentationFormat>
  <Paragraphs>122</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Algerian</vt:lpstr>
      <vt:lpstr>Arial</vt:lpstr>
      <vt:lpstr>Arial Black</vt:lpstr>
      <vt:lpstr>Century Gothic</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Windows User</cp:lastModifiedBy>
  <cp:revision>83</cp:revision>
  <dcterms:created xsi:type="dcterms:W3CDTF">2024-02-14T06:38:32Z</dcterms:created>
  <dcterms:modified xsi:type="dcterms:W3CDTF">2025-04-24T18:51:15Z</dcterms:modified>
</cp:coreProperties>
</file>